
<file path=[Content_Types].xml><?xml version="1.0" encoding="utf-8"?>
<Types xmlns="http://schemas.openxmlformats.org/package/2006/content-types">
  <Default Extension="emf" ContentType="image/x-emf"/>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notesMasterIdLst>
    <p:notesMasterId r:id="rId37"/>
  </p:notesMasterIdLst>
  <p:handoutMasterIdLst>
    <p:handoutMasterId r:id="rId38"/>
  </p:handoutMasterIdLst>
  <p:sldIdLst>
    <p:sldId id="256" r:id="rId5"/>
    <p:sldId id="257" r:id="rId6"/>
    <p:sldId id="295" r:id="rId7"/>
    <p:sldId id="381" r:id="rId8"/>
    <p:sldId id="383" r:id="rId9"/>
    <p:sldId id="405" r:id="rId10"/>
    <p:sldId id="406" r:id="rId11"/>
    <p:sldId id="306" r:id="rId12"/>
    <p:sldId id="395" r:id="rId13"/>
    <p:sldId id="397" r:id="rId14"/>
    <p:sldId id="302" r:id="rId15"/>
    <p:sldId id="398" r:id="rId16"/>
    <p:sldId id="399" r:id="rId17"/>
    <p:sldId id="400" r:id="rId18"/>
    <p:sldId id="314" r:id="rId19"/>
    <p:sldId id="364" r:id="rId20"/>
    <p:sldId id="401" r:id="rId21"/>
    <p:sldId id="402" r:id="rId22"/>
    <p:sldId id="403" r:id="rId23"/>
    <p:sldId id="404" r:id="rId24"/>
    <p:sldId id="316" r:id="rId25"/>
    <p:sldId id="390" r:id="rId26"/>
    <p:sldId id="331" r:id="rId27"/>
    <p:sldId id="389" r:id="rId28"/>
    <p:sldId id="369" r:id="rId29"/>
    <p:sldId id="329" r:id="rId30"/>
    <p:sldId id="384" r:id="rId31"/>
    <p:sldId id="386" r:id="rId32"/>
    <p:sldId id="387" r:id="rId33"/>
    <p:sldId id="388" r:id="rId34"/>
    <p:sldId id="305" r:id="rId35"/>
    <p:sldId id="361" r:id="rId36"/>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AAE9A1B-EF2A-AA00-51A9-7416579D017D}" name="Templin, Joseph - FNS" initials="JT" userId="S::joseph.templin@usda.gov::292ab389-4cc7-4bf1-b955-56f241b3e61e" providerId="AD"/>
  <p188:author id="{6914CD67-FBDF-0275-A783-65A9655A87DC}" name="Burke, Penny - FNS" initials="BF" userId="S::penny.burke@usda.gov::f74a719e-5521-4273-b414-e41ddae3898d" providerId="AD"/>
  <p188:author id="{542C1294-17C8-3BC8-FB0F-CDE0BE040950}" name="Bishop, Rachel - FNS" initials="" userId="S::rachel.bishop@usda.gov::39278f47-9e87-47cc-802e-a348cfc9fb29" providerId="AD"/>
  <p188:author id="{D99956EC-605C-77D9-6805-38A93A5C33C9}" name="Applebaum Rufe, Margaret - FNS" initials="" userId="S::margaret.applebaum@usda.gov::8914d7c0-d6dc-4b30-b626-4cdd47ff6a1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Weeks, Susan - FNS" initials="WSF" lastIdx="8" clrIdx="6">
    <p:extLst>
      <p:ext uri="{19B8F6BF-5375-455C-9EA6-DF929625EA0E}">
        <p15:presenceInfo xmlns:p15="http://schemas.microsoft.com/office/powerpoint/2012/main" userId="S::susan.weeks@usda.gov::91b0666e-334f-4d69-a388-9f2e07da1542" providerId="AD"/>
      </p:ext>
    </p:extLst>
  </p:cmAuthor>
  <p:cmAuthor id="1" name="Jessica Stephens" initials="JS" lastIdx="3" clrIdx="0"/>
  <p:cmAuthor id="2" name="Gerald, Lauren - FNS, Alexandria, VA" initials="" lastIdx="0" clrIdx="1"/>
  <p:cmAuthor id="3" name="Gerald, Lauren - FNS, Alexandria, VA" initials="GL-FAV" lastIdx="16" clrIdx="2">
    <p:extLst>
      <p:ext uri="{19B8F6BF-5375-455C-9EA6-DF929625EA0E}">
        <p15:presenceInfo xmlns:p15="http://schemas.microsoft.com/office/powerpoint/2012/main" userId="S::Lauren.Gerald@usda.gov::bd30713f-28d7-4b42-8c1f-a2156a31c56f" providerId="AD"/>
      </p:ext>
    </p:extLst>
  </p:cmAuthor>
  <p:cmAuthor id="4" name="Joseph Templin" initials="JT" lastIdx="1" clrIdx="3">
    <p:extLst>
      <p:ext uri="{19B8F6BF-5375-455C-9EA6-DF929625EA0E}">
        <p15:presenceInfo xmlns:p15="http://schemas.microsoft.com/office/powerpoint/2012/main" userId="Joseph Templin" providerId="None"/>
      </p:ext>
    </p:extLst>
  </p:cmAuthor>
  <p:cmAuthor id="5" name="Bishop, Rachel - FNS" initials="BR-F" lastIdx="7" clrIdx="4">
    <p:extLst>
      <p:ext uri="{19B8F6BF-5375-455C-9EA6-DF929625EA0E}">
        <p15:presenceInfo xmlns:p15="http://schemas.microsoft.com/office/powerpoint/2012/main" userId="S-1-5-21-2443529608-3098792306-3041422421-119778" providerId="AD"/>
      </p:ext>
    </p:extLst>
  </p:cmAuthor>
  <p:cmAuthor id="6" name="Templin, Joseph - FNS" initials="TJ-F" lastIdx="16" clrIdx="5">
    <p:extLst>
      <p:ext uri="{19B8F6BF-5375-455C-9EA6-DF929625EA0E}">
        <p15:presenceInfo xmlns:p15="http://schemas.microsoft.com/office/powerpoint/2012/main" userId="S::joseph.templin@usda.gov::292ab389-4cc7-4bf1-b955-56f241b3e61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6D8CD9-D252-445A-9AAE-5B2CCE0DFC58}" v="2" dt="2023-11-27T22:36:01.768"/>
    <p1510:client id="{9118DAE8-390B-E04B-1990-4FF34F4A70C3}" v="2" dt="2023-11-28T15:21:01.830"/>
    <p1510:client id="{D0C6BE26-0038-E7ED-B69F-840423E95D19}" v="2" dt="2023-11-28T15:14:23.275"/>
    <p1510:client id="{D3BD69C4-1E3D-2395-98CC-005783B9B15D}" v="143" dt="2023-11-28T14:30:22.1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588"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46" Type="http://schemas.microsoft.com/office/2018/10/relationships/authors" Target="authors.xml"/><Relationship Id="rId20" Type="http://schemas.openxmlformats.org/officeDocument/2006/relationships/slide" Target="slides/slide16.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shop, Rachel - FNS" userId="S::rachel.bishop@usda.gov::39278f47-9e87-47cc-802e-a348cfc9fb29" providerId="AD" clId="Web-{9118DAE8-390B-E04B-1990-4FF34F4A70C3}"/>
    <pc:docChg chg="modSld">
      <pc:chgData name="Bishop, Rachel - FNS" userId="S::rachel.bishop@usda.gov::39278f47-9e87-47cc-802e-a348cfc9fb29" providerId="AD" clId="Web-{9118DAE8-390B-E04B-1990-4FF34F4A70C3}" dt="2023-11-28T15:21:01.830" v="5"/>
      <pc:docMkLst>
        <pc:docMk/>
      </pc:docMkLst>
      <pc:sldChg chg="modSp modCm">
        <pc:chgData name="Bishop, Rachel - FNS" userId="S::rachel.bishop@usda.gov::39278f47-9e87-47cc-802e-a348cfc9fb29" providerId="AD" clId="Web-{9118DAE8-390B-E04B-1990-4FF34F4A70C3}" dt="2023-11-28T15:21:01.830" v="5"/>
        <pc:sldMkLst>
          <pc:docMk/>
          <pc:sldMk cId="3103268788" sldId="405"/>
        </pc:sldMkLst>
        <pc:spChg chg="mod">
          <ac:chgData name="Bishop, Rachel - FNS" userId="S::rachel.bishop@usda.gov::39278f47-9e87-47cc-802e-a348cfc9fb29" providerId="AD" clId="Web-{9118DAE8-390B-E04B-1990-4FF34F4A70C3}" dt="2023-11-28T15:20:15.627" v="3" actId="20577"/>
          <ac:spMkLst>
            <pc:docMk/>
            <pc:sldMk cId="3103268788" sldId="405"/>
            <ac:spMk id="4" creationId="{7A1577B7-46FD-63C1-A3DD-50819CCA6597}"/>
          </ac:spMkLst>
        </pc:spChg>
        <pc:extLst>
          <p:ext xmlns:p="http://schemas.openxmlformats.org/presentationml/2006/main" uri="{D6D511B9-2390-475A-947B-AFAB55BFBCF1}">
            <pc226:cmChg xmlns:pc226="http://schemas.microsoft.com/office/powerpoint/2022/06/main/command" chg="mod">
              <pc226:chgData name="Bishop, Rachel - FNS" userId="S::rachel.bishop@usda.gov::39278f47-9e87-47cc-802e-a348cfc9fb29" providerId="AD" clId="Web-{9118DAE8-390B-E04B-1990-4FF34F4A70C3}" dt="2023-11-28T15:21:01.830" v="5"/>
              <pc2:cmMkLst xmlns:pc2="http://schemas.microsoft.com/office/powerpoint/2019/9/main/command">
                <pc:docMk/>
                <pc:sldMk cId="3103268788" sldId="405"/>
                <pc2:cmMk id="{EC5B738E-A0AF-4C19-8A64-212D16761D0A}"/>
              </pc2:cmMkLst>
              <pc226:cmRplyChg chg="add">
                <pc226:chgData name="Bishop, Rachel - FNS" userId="S::rachel.bishop@usda.gov::39278f47-9e87-47cc-802e-a348cfc9fb29" providerId="AD" clId="Web-{9118DAE8-390B-E04B-1990-4FF34F4A70C3}" dt="2023-11-28T15:20:56.299" v="4"/>
                <pc2:cmRplyMkLst xmlns:pc2="http://schemas.microsoft.com/office/powerpoint/2019/9/main/command">
                  <pc:docMk/>
                  <pc:sldMk cId="3103268788" sldId="405"/>
                  <pc2:cmMk id="{EC5B738E-A0AF-4C19-8A64-212D16761D0A}"/>
                  <pc2:cmRplyMk id="{1158F2A5-AA7C-4556-A44B-37E66E117F92}"/>
                </pc2:cmRplyMkLst>
              </pc226:cmRplyChg>
            </pc226:cmChg>
          </p:ext>
        </pc:extLst>
      </pc:sldChg>
    </pc:docChg>
  </pc:docChgLst>
  <pc:docChgLst>
    <pc:chgData name="Applebaum Rufe, Margaret - FNS" userId="8914d7c0-d6dc-4b30-b626-4cdd47ff6a1b" providerId="ADAL" clId="{D5FC53AF-57D9-4002-963E-469A1DB5249A}"/>
    <pc:docChg chg="">
      <pc:chgData name="Applebaum Rufe, Margaret - FNS" userId="8914d7c0-d6dc-4b30-b626-4cdd47ff6a1b" providerId="ADAL" clId="{D5FC53AF-57D9-4002-963E-469A1DB5249A}" dt="2023-11-27T20:48:14.595" v="0"/>
      <pc:docMkLst>
        <pc:docMk/>
      </pc:docMkLst>
      <pc:sldChg chg="addCm">
        <pc:chgData name="Applebaum Rufe, Margaret - FNS" userId="8914d7c0-d6dc-4b30-b626-4cdd47ff6a1b" providerId="ADAL" clId="{D5FC53AF-57D9-4002-963E-469A1DB5249A}" dt="2023-11-27T20:48:14.595" v="0"/>
        <pc:sldMkLst>
          <pc:docMk/>
          <pc:sldMk cId="3103268788" sldId="405"/>
        </pc:sldMkLst>
        <pc:extLst>
          <p:ext xmlns:p="http://schemas.openxmlformats.org/presentationml/2006/main" uri="{D6D511B9-2390-475A-947B-AFAB55BFBCF1}">
            <pc226:cmChg xmlns:pc226="http://schemas.microsoft.com/office/powerpoint/2022/06/main/command" chg="add">
              <pc226:chgData name="Applebaum Rufe, Margaret - FNS" userId="8914d7c0-d6dc-4b30-b626-4cdd47ff6a1b" providerId="ADAL" clId="{D5FC53AF-57D9-4002-963E-469A1DB5249A}" dt="2023-11-27T20:48:14.595" v="0"/>
              <pc2:cmMkLst xmlns:pc2="http://schemas.microsoft.com/office/powerpoint/2019/9/main/command">
                <pc:docMk/>
                <pc:sldMk cId="3103268788" sldId="405"/>
                <pc2:cmMk id="{9FA7CCA7-7B71-4695-B5C4-AA591568D930}"/>
              </pc2:cmMkLst>
            </pc226:cmChg>
          </p:ext>
        </pc:extLst>
      </pc:sldChg>
    </pc:docChg>
  </pc:docChgLst>
  <pc:docChgLst>
    <pc:chgData name="Bishop, Rachel - FNS" userId="S::rachel.bishop@usda.gov::39278f47-9e87-47cc-802e-a348cfc9fb29" providerId="AD" clId="Web-{D3BD69C4-1E3D-2395-98CC-005783B9B15D}"/>
    <pc:docChg chg="modSld">
      <pc:chgData name="Bishop, Rachel - FNS" userId="S::rachel.bishop@usda.gov::39278f47-9e87-47cc-802e-a348cfc9fb29" providerId="AD" clId="Web-{D3BD69C4-1E3D-2395-98CC-005783B9B15D}" dt="2023-11-28T14:30:22.140" v="150"/>
      <pc:docMkLst>
        <pc:docMk/>
      </pc:docMkLst>
      <pc:sldChg chg="modSp modCm">
        <pc:chgData name="Bishop, Rachel - FNS" userId="S::rachel.bishop@usda.gov::39278f47-9e87-47cc-802e-a348cfc9fb29" providerId="AD" clId="Web-{D3BD69C4-1E3D-2395-98CC-005783B9B15D}" dt="2023-11-28T14:30:22.140" v="150"/>
        <pc:sldMkLst>
          <pc:docMk/>
          <pc:sldMk cId="3103268788" sldId="405"/>
        </pc:sldMkLst>
        <pc:spChg chg="mod">
          <ac:chgData name="Bishop, Rachel - FNS" userId="S::rachel.bishop@usda.gov::39278f47-9e87-47cc-802e-a348cfc9fb29" providerId="AD" clId="Web-{D3BD69C4-1E3D-2395-98CC-005783B9B15D}" dt="2023-11-28T14:30:16.890" v="149" actId="20577"/>
          <ac:spMkLst>
            <pc:docMk/>
            <pc:sldMk cId="3103268788" sldId="405"/>
            <ac:spMk id="4" creationId="{7A1577B7-46FD-63C1-A3DD-50819CCA6597}"/>
          </ac:spMkLst>
        </pc:spChg>
        <pc:extLst>
          <p:ext xmlns:p="http://schemas.openxmlformats.org/presentationml/2006/main" uri="{D6D511B9-2390-475A-947B-AFAB55BFBCF1}">
            <pc226:cmChg xmlns:pc226="http://schemas.microsoft.com/office/powerpoint/2022/06/main/command" chg="mod">
              <pc226:chgData name="Bishop, Rachel - FNS" userId="S::rachel.bishop@usda.gov::39278f47-9e87-47cc-802e-a348cfc9fb29" providerId="AD" clId="Web-{D3BD69C4-1E3D-2395-98CC-005783B9B15D}" dt="2023-11-28T14:30:22.140" v="150"/>
              <pc2:cmMkLst xmlns:pc2="http://schemas.microsoft.com/office/powerpoint/2019/9/main/command">
                <pc:docMk/>
                <pc:sldMk cId="3103268788" sldId="405"/>
                <pc2:cmMk id="{9FA7CCA7-7B71-4695-B5C4-AA591568D930}"/>
              </pc2:cmMkLst>
            </pc226:cmChg>
          </p:ext>
        </pc:extLst>
      </pc:sldChg>
    </pc:docChg>
  </pc:docChgLst>
  <pc:docChgLst>
    <pc:chgData name="Burke, Penny - FNS" userId="S::penny.burke@usda.gov::f74a719e-5521-4273-b414-e41ddae3898d" providerId="AD" clId="Web-{D0C6BE26-0038-E7ED-B69F-840423E95D19}"/>
    <pc:docChg chg="mod">
      <pc:chgData name="Burke, Penny - FNS" userId="S::penny.burke@usda.gov::f74a719e-5521-4273-b414-e41ddae3898d" providerId="AD" clId="Web-{D0C6BE26-0038-E7ED-B69F-840423E95D19}" dt="2023-11-28T15:14:23.275" v="1"/>
      <pc:docMkLst>
        <pc:docMk/>
      </pc:docMkLst>
      <pc:sldChg chg="addCm">
        <pc:chgData name="Burke, Penny - FNS" userId="S::penny.burke@usda.gov::f74a719e-5521-4273-b414-e41ddae3898d" providerId="AD" clId="Web-{D0C6BE26-0038-E7ED-B69F-840423E95D19}" dt="2023-11-28T15:14:23.275" v="1"/>
        <pc:sldMkLst>
          <pc:docMk/>
          <pc:sldMk cId="3103268788" sldId="405"/>
        </pc:sldMkLst>
        <pc:extLst>
          <p:ext xmlns:p="http://schemas.openxmlformats.org/presentationml/2006/main" uri="{D6D511B9-2390-475A-947B-AFAB55BFBCF1}">
            <pc226:cmChg xmlns:pc226="http://schemas.microsoft.com/office/powerpoint/2022/06/main/command" chg="add">
              <pc226:chgData name="Burke, Penny - FNS" userId="S::penny.burke@usda.gov::f74a719e-5521-4273-b414-e41ddae3898d" providerId="AD" clId="Web-{D0C6BE26-0038-E7ED-B69F-840423E95D19}" dt="2023-11-28T15:14:23.275" v="1"/>
              <pc2:cmMkLst xmlns:pc2="http://schemas.microsoft.com/office/powerpoint/2019/9/main/command">
                <pc:docMk/>
                <pc:sldMk cId="3103268788" sldId="405"/>
                <pc2:cmMk id="{EC5B738E-A0AF-4C19-8A64-212D16761D0A}"/>
              </pc2:cmMkLst>
            </pc226:cmChg>
          </p:ext>
        </pc:ext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079D12-4D62-4B9E-BFEC-062FEC79AAA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4ED015FD-176D-4EB9-891C-829E8694CA46}">
      <dgm:prSet phldrT="[Text]"/>
      <dgm:spPr/>
      <dgm:t>
        <a:bodyPr/>
        <a:lstStyle/>
        <a:p>
          <a:r>
            <a:rPr lang="en-US">
              <a:latin typeface="Tahoma" panose="020B0604030504040204" pitchFamily="34" charset="0"/>
              <a:ea typeface="Tahoma" panose="020B0604030504040204" pitchFamily="34" charset="0"/>
              <a:cs typeface="Tahoma" panose="020B0604030504040204" pitchFamily="34" charset="0"/>
            </a:rPr>
            <a:t>State Medicaid Agency</a:t>
          </a:r>
        </a:p>
      </dgm:t>
    </dgm:pt>
    <dgm:pt modelId="{E28D3354-3D9C-4EAF-8A84-82DFAED9FE26}" type="parTrans" cxnId="{987E9CCE-770E-493C-A143-3DC05C9C73DB}">
      <dgm:prSet/>
      <dgm:spPr/>
      <dgm:t>
        <a:bodyPr/>
        <a:lstStyle/>
        <a:p>
          <a:endParaRPr lang="en-US"/>
        </a:p>
      </dgm:t>
    </dgm:pt>
    <dgm:pt modelId="{FF1781E1-46DB-4424-985F-9C5A4D8E6B53}" type="sibTrans" cxnId="{987E9CCE-770E-493C-A143-3DC05C9C73DB}">
      <dgm:prSet/>
      <dgm:spPr/>
      <dgm:t>
        <a:bodyPr/>
        <a:lstStyle/>
        <a:p>
          <a:endParaRPr lang="en-US"/>
        </a:p>
      </dgm:t>
    </dgm:pt>
    <dgm:pt modelId="{5400A668-DB0A-4589-87DE-DFC0D7DD1529}">
      <dgm:prSet phldrT="[Text]" custT="1"/>
      <dgm:spPr/>
      <dgm:t>
        <a:bodyPr/>
        <a:lstStyle/>
        <a:p>
          <a:pPr>
            <a:spcBef>
              <a:spcPts val="0"/>
            </a:spcBef>
            <a:spcAft>
              <a:spcPts val="600"/>
            </a:spcAft>
          </a:pPr>
          <a:r>
            <a:rPr lang="en-US" sz="2000">
              <a:latin typeface="Tahoma" panose="020B0604030504040204" pitchFamily="34" charset="0"/>
              <a:ea typeface="Tahoma" panose="020B0604030504040204" pitchFamily="34" charset="0"/>
              <a:cs typeface="Tahoma" panose="020B0604030504040204" pitchFamily="34" charset="0"/>
            </a:rPr>
            <a:t>Identify children meeting income &amp; eligibility criteria for direct certification</a:t>
          </a:r>
        </a:p>
      </dgm:t>
    </dgm:pt>
    <dgm:pt modelId="{C902109D-ED4D-43B5-9A43-8C15CA9F2655}" type="parTrans" cxnId="{79E67109-5EF4-4DAF-A5F3-0AF834D214F2}">
      <dgm:prSet/>
      <dgm:spPr/>
      <dgm:t>
        <a:bodyPr/>
        <a:lstStyle/>
        <a:p>
          <a:endParaRPr lang="en-US"/>
        </a:p>
      </dgm:t>
    </dgm:pt>
    <dgm:pt modelId="{F6C888E6-0F2A-4CF4-B776-8F744F8C58EC}" type="sibTrans" cxnId="{79E67109-5EF4-4DAF-A5F3-0AF834D214F2}">
      <dgm:prSet/>
      <dgm:spPr/>
      <dgm:t>
        <a:bodyPr/>
        <a:lstStyle/>
        <a:p>
          <a:endParaRPr lang="en-US"/>
        </a:p>
      </dgm:t>
    </dgm:pt>
    <dgm:pt modelId="{775835E3-F712-4942-8F45-D54D7AB440D0}">
      <dgm:prSet phldrT="[Text]"/>
      <dgm:spPr/>
      <dgm:t>
        <a:bodyPr/>
        <a:lstStyle/>
        <a:p>
          <a:r>
            <a:rPr lang="en-US">
              <a:latin typeface="Tahoma" panose="020B0604030504040204" pitchFamily="34" charset="0"/>
              <a:ea typeface="Tahoma" panose="020B0604030504040204" pitchFamily="34" charset="0"/>
              <a:cs typeface="Tahoma" panose="020B0604030504040204" pitchFamily="34" charset="0"/>
            </a:rPr>
            <a:t>Child Nutrition Agency</a:t>
          </a:r>
        </a:p>
      </dgm:t>
    </dgm:pt>
    <dgm:pt modelId="{12D421AA-71C3-4BB4-90E6-1FBEF4959841}" type="parTrans" cxnId="{E4692A2F-FC8A-4286-8787-61CC938A7721}">
      <dgm:prSet/>
      <dgm:spPr/>
      <dgm:t>
        <a:bodyPr/>
        <a:lstStyle/>
        <a:p>
          <a:endParaRPr lang="en-US"/>
        </a:p>
      </dgm:t>
    </dgm:pt>
    <dgm:pt modelId="{6F5463CE-02FD-4BB4-994E-B902E27FF450}" type="sibTrans" cxnId="{E4692A2F-FC8A-4286-8787-61CC938A7721}">
      <dgm:prSet/>
      <dgm:spPr/>
      <dgm:t>
        <a:bodyPr/>
        <a:lstStyle/>
        <a:p>
          <a:endParaRPr lang="en-US"/>
        </a:p>
      </dgm:t>
    </dgm:pt>
    <dgm:pt modelId="{7520E6F9-760E-473B-836D-00D760806487}">
      <dgm:prSet phldrT="[Text]" custT="1"/>
      <dgm:spPr/>
      <dgm:t>
        <a:bodyPr/>
        <a:lstStyle/>
        <a:p>
          <a:r>
            <a:rPr lang="en-US" sz="2000">
              <a:latin typeface="Tahoma" panose="020B0604030504040204" pitchFamily="34" charset="0"/>
              <a:ea typeface="Tahoma" panose="020B0604030504040204" pitchFamily="34" charset="0"/>
              <a:cs typeface="Tahoma" panose="020B0604030504040204" pitchFamily="34" charset="0"/>
            </a:rPr>
            <a:t>CN State agency (or local school district) matches Medicaid list with school enrollment data to find students in their schools eligible for direct certification</a:t>
          </a:r>
        </a:p>
      </dgm:t>
    </dgm:pt>
    <dgm:pt modelId="{D337823C-831A-4D19-85BC-C50E8B2A0C02}" type="parTrans" cxnId="{045D643B-9922-4D56-9D6C-2B17B7716545}">
      <dgm:prSet/>
      <dgm:spPr/>
      <dgm:t>
        <a:bodyPr/>
        <a:lstStyle/>
        <a:p>
          <a:endParaRPr lang="en-US"/>
        </a:p>
      </dgm:t>
    </dgm:pt>
    <dgm:pt modelId="{0F43FA49-838D-4CF3-BF5F-7D1E17DED3D0}" type="sibTrans" cxnId="{045D643B-9922-4D56-9D6C-2B17B7716545}">
      <dgm:prSet/>
      <dgm:spPr/>
      <dgm:t>
        <a:bodyPr/>
        <a:lstStyle/>
        <a:p>
          <a:endParaRPr lang="en-US"/>
        </a:p>
      </dgm:t>
    </dgm:pt>
    <dgm:pt modelId="{0E65F135-FDEF-45E8-B405-E791D56F5664}">
      <dgm:prSet phldrT="[Text]"/>
      <dgm:spPr/>
      <dgm:t>
        <a:bodyPr/>
        <a:lstStyle/>
        <a:p>
          <a:r>
            <a:rPr lang="en-US">
              <a:latin typeface="Tahoma" panose="020B0604030504040204" pitchFamily="34" charset="0"/>
              <a:ea typeface="Tahoma" panose="020B0604030504040204" pitchFamily="34" charset="0"/>
              <a:cs typeface="Tahoma" panose="020B0604030504040204" pitchFamily="34" charset="0"/>
            </a:rPr>
            <a:t>Local School Districts &amp; Schools</a:t>
          </a:r>
        </a:p>
      </dgm:t>
    </dgm:pt>
    <dgm:pt modelId="{FB0DCA4B-EBF8-47D4-A2AA-683E8B4DCDA2}" type="parTrans" cxnId="{6E69ABC2-7450-4DBC-8A4F-EF55CDFCF493}">
      <dgm:prSet/>
      <dgm:spPr/>
      <dgm:t>
        <a:bodyPr/>
        <a:lstStyle/>
        <a:p>
          <a:endParaRPr lang="en-US"/>
        </a:p>
      </dgm:t>
    </dgm:pt>
    <dgm:pt modelId="{67923628-1CAD-4E4F-AA6B-49357BDA8398}" type="sibTrans" cxnId="{6E69ABC2-7450-4DBC-8A4F-EF55CDFCF493}">
      <dgm:prSet/>
      <dgm:spPr/>
      <dgm:t>
        <a:bodyPr/>
        <a:lstStyle/>
        <a:p>
          <a:endParaRPr lang="en-US"/>
        </a:p>
      </dgm:t>
    </dgm:pt>
    <dgm:pt modelId="{CA0D40A7-F0AE-4653-ACCF-7941EBA7FC15}">
      <dgm:prSet phldrT="[Text]" custT="1"/>
      <dgm:spPr/>
      <dgm:t>
        <a:bodyPr/>
        <a:lstStyle/>
        <a:p>
          <a:pPr rtl="0">
            <a:spcAft>
              <a:spcPts val="600"/>
            </a:spcAft>
          </a:pPr>
          <a:r>
            <a:rPr lang="en-US" sz="2000">
              <a:latin typeface="Tahoma" panose="020B0604030504040204" pitchFamily="34" charset="0"/>
              <a:ea typeface="Tahoma" panose="020B0604030504040204" pitchFamily="34" charset="0"/>
              <a:cs typeface="Tahoma" panose="020B0604030504040204" pitchFamily="34" charset="0"/>
            </a:rPr>
            <a:t>Identify directly certified children in their  point of service systems </a:t>
          </a:r>
        </a:p>
      </dgm:t>
    </dgm:pt>
    <dgm:pt modelId="{55FDAC4A-1530-4E24-AF5A-228BADB23CEC}" type="parTrans" cxnId="{BC8B5DB1-D15F-49A5-9318-3C1B2DE960EC}">
      <dgm:prSet/>
      <dgm:spPr/>
      <dgm:t>
        <a:bodyPr/>
        <a:lstStyle/>
        <a:p>
          <a:endParaRPr lang="en-US"/>
        </a:p>
      </dgm:t>
    </dgm:pt>
    <dgm:pt modelId="{6AF0CA83-46FC-4BE5-8D9C-A4B89A919457}" type="sibTrans" cxnId="{BC8B5DB1-D15F-49A5-9318-3C1B2DE960EC}">
      <dgm:prSet/>
      <dgm:spPr/>
      <dgm:t>
        <a:bodyPr/>
        <a:lstStyle/>
        <a:p>
          <a:endParaRPr lang="en-US"/>
        </a:p>
      </dgm:t>
    </dgm:pt>
    <dgm:pt modelId="{03A62CF2-F421-41DB-ABFD-2007D279C304}">
      <dgm:prSet phldrT="[Text]" custT="1"/>
      <dgm:spPr/>
      <dgm:t>
        <a:bodyPr/>
        <a:lstStyle/>
        <a:p>
          <a:pPr>
            <a:spcAft>
              <a:spcPts val="600"/>
            </a:spcAft>
          </a:pPr>
          <a:r>
            <a:rPr lang="en-US" sz="2000">
              <a:latin typeface="Tahoma" panose="020B0604030504040204" pitchFamily="34" charset="0"/>
              <a:ea typeface="Tahoma" panose="020B0604030504040204" pitchFamily="34" charset="0"/>
              <a:cs typeface="Tahoma" panose="020B0604030504040204" pitchFamily="34" charset="0"/>
            </a:rPr>
            <a:t>Provide the free or reduced price meal to the matched student</a:t>
          </a:r>
        </a:p>
      </dgm:t>
    </dgm:pt>
    <dgm:pt modelId="{E5EBE8DA-0EA7-4421-9EC5-B6B6F977FDD4}" type="parTrans" cxnId="{960BAAB6-E76B-4298-9CB6-893B680AFCE7}">
      <dgm:prSet/>
      <dgm:spPr/>
      <dgm:t>
        <a:bodyPr/>
        <a:lstStyle/>
        <a:p>
          <a:endParaRPr lang="en-US"/>
        </a:p>
      </dgm:t>
    </dgm:pt>
    <dgm:pt modelId="{48BD7F7D-118B-4D12-BEC2-8D75D474268F}" type="sibTrans" cxnId="{960BAAB6-E76B-4298-9CB6-893B680AFCE7}">
      <dgm:prSet/>
      <dgm:spPr/>
      <dgm:t>
        <a:bodyPr/>
        <a:lstStyle/>
        <a:p>
          <a:endParaRPr lang="en-US"/>
        </a:p>
      </dgm:t>
    </dgm:pt>
    <dgm:pt modelId="{3B917C7D-CF13-46ED-A8F3-6B80BEBC25DC}">
      <dgm:prSet phldrT="[Text]" custT="1"/>
      <dgm:spPr/>
      <dgm:t>
        <a:bodyPr/>
        <a:lstStyle/>
        <a:p>
          <a:pPr>
            <a:spcBef>
              <a:spcPct val="0"/>
            </a:spcBef>
            <a:spcAft>
              <a:spcPct val="15000"/>
            </a:spcAft>
          </a:pPr>
          <a:r>
            <a:rPr lang="en-US" sz="2000">
              <a:latin typeface="Tahoma" panose="020B0604030504040204" pitchFamily="34" charset="0"/>
              <a:ea typeface="Tahoma" panose="020B0604030504040204" pitchFamily="34" charset="0"/>
              <a:cs typeface="Tahoma" panose="020B0604030504040204" pitchFamily="34" charset="0"/>
            </a:rPr>
            <a:t>Send data for children to CN State agency</a:t>
          </a:r>
        </a:p>
      </dgm:t>
    </dgm:pt>
    <dgm:pt modelId="{F1701DDA-A0EC-4A93-B338-73A9F369F9F9}" type="parTrans" cxnId="{A005F39C-5A78-43D4-9559-291688C760C8}">
      <dgm:prSet/>
      <dgm:spPr/>
      <dgm:t>
        <a:bodyPr/>
        <a:lstStyle/>
        <a:p>
          <a:endParaRPr lang="en-US"/>
        </a:p>
      </dgm:t>
    </dgm:pt>
    <dgm:pt modelId="{8B2F2C1E-8DEA-4093-AA7C-CA0EB7BF79EA}" type="sibTrans" cxnId="{A005F39C-5A78-43D4-9559-291688C760C8}">
      <dgm:prSet/>
      <dgm:spPr/>
      <dgm:t>
        <a:bodyPr/>
        <a:lstStyle/>
        <a:p>
          <a:endParaRPr lang="en-US"/>
        </a:p>
      </dgm:t>
    </dgm:pt>
    <dgm:pt modelId="{B202DFB6-CEBD-4590-9D8F-D83B22AE8DF8}" type="pres">
      <dgm:prSet presAssocID="{6A079D12-4D62-4B9E-BFEC-062FEC79AAA1}" presName="Name0" presStyleCnt="0">
        <dgm:presLayoutVars>
          <dgm:dir/>
          <dgm:animLvl val="lvl"/>
          <dgm:resizeHandles val="exact"/>
        </dgm:presLayoutVars>
      </dgm:prSet>
      <dgm:spPr/>
    </dgm:pt>
    <dgm:pt modelId="{5974AD9C-7936-40AE-8F80-79A5B347A020}" type="pres">
      <dgm:prSet presAssocID="{4ED015FD-176D-4EB9-891C-829E8694CA46}" presName="composite" presStyleCnt="0"/>
      <dgm:spPr/>
    </dgm:pt>
    <dgm:pt modelId="{A9C666C8-9B44-4B8A-A5B7-B1FA78C94745}" type="pres">
      <dgm:prSet presAssocID="{4ED015FD-176D-4EB9-891C-829E8694CA46}" presName="parTx" presStyleLbl="alignNode1" presStyleIdx="0" presStyleCnt="3">
        <dgm:presLayoutVars>
          <dgm:chMax val="0"/>
          <dgm:chPref val="0"/>
          <dgm:bulletEnabled val="1"/>
        </dgm:presLayoutVars>
      </dgm:prSet>
      <dgm:spPr/>
    </dgm:pt>
    <dgm:pt modelId="{FA401E63-7E88-4538-8AFB-9B4A55DA7072}" type="pres">
      <dgm:prSet presAssocID="{4ED015FD-176D-4EB9-891C-829E8694CA46}" presName="desTx" presStyleLbl="alignAccFollowNode1" presStyleIdx="0" presStyleCnt="3">
        <dgm:presLayoutVars>
          <dgm:bulletEnabled val="1"/>
        </dgm:presLayoutVars>
      </dgm:prSet>
      <dgm:spPr/>
    </dgm:pt>
    <dgm:pt modelId="{86200100-23CE-419B-841A-0DB1F2FE7A03}" type="pres">
      <dgm:prSet presAssocID="{FF1781E1-46DB-4424-985F-9C5A4D8E6B53}" presName="space" presStyleCnt="0"/>
      <dgm:spPr/>
    </dgm:pt>
    <dgm:pt modelId="{AB0513FE-B879-4FD2-9649-AC997F363EB4}" type="pres">
      <dgm:prSet presAssocID="{775835E3-F712-4942-8F45-D54D7AB440D0}" presName="composite" presStyleCnt="0"/>
      <dgm:spPr/>
    </dgm:pt>
    <dgm:pt modelId="{6AB441DC-F941-4A21-B797-5AEF91E1B821}" type="pres">
      <dgm:prSet presAssocID="{775835E3-F712-4942-8F45-D54D7AB440D0}" presName="parTx" presStyleLbl="alignNode1" presStyleIdx="1" presStyleCnt="3">
        <dgm:presLayoutVars>
          <dgm:chMax val="0"/>
          <dgm:chPref val="0"/>
          <dgm:bulletEnabled val="1"/>
        </dgm:presLayoutVars>
      </dgm:prSet>
      <dgm:spPr/>
    </dgm:pt>
    <dgm:pt modelId="{5346F1C5-5F26-41DD-A95B-2CBE31EE5DC4}" type="pres">
      <dgm:prSet presAssocID="{775835E3-F712-4942-8F45-D54D7AB440D0}" presName="desTx" presStyleLbl="alignAccFollowNode1" presStyleIdx="1" presStyleCnt="3">
        <dgm:presLayoutVars>
          <dgm:bulletEnabled val="1"/>
        </dgm:presLayoutVars>
      </dgm:prSet>
      <dgm:spPr/>
    </dgm:pt>
    <dgm:pt modelId="{71F606F8-3872-41DA-9A48-E2BABDB23C0E}" type="pres">
      <dgm:prSet presAssocID="{6F5463CE-02FD-4BB4-994E-B902E27FF450}" presName="space" presStyleCnt="0"/>
      <dgm:spPr/>
    </dgm:pt>
    <dgm:pt modelId="{17FB41AD-C382-4BDC-AC6C-889158420453}" type="pres">
      <dgm:prSet presAssocID="{0E65F135-FDEF-45E8-B405-E791D56F5664}" presName="composite" presStyleCnt="0"/>
      <dgm:spPr/>
    </dgm:pt>
    <dgm:pt modelId="{6986E63E-DBCB-49FD-9BA9-915BE22FB240}" type="pres">
      <dgm:prSet presAssocID="{0E65F135-FDEF-45E8-B405-E791D56F5664}" presName="parTx" presStyleLbl="alignNode1" presStyleIdx="2" presStyleCnt="3" custLinFactNeighborX="819" custLinFactNeighborY="1032">
        <dgm:presLayoutVars>
          <dgm:chMax val="0"/>
          <dgm:chPref val="0"/>
          <dgm:bulletEnabled val="1"/>
        </dgm:presLayoutVars>
      </dgm:prSet>
      <dgm:spPr/>
    </dgm:pt>
    <dgm:pt modelId="{42BD2669-7C8C-469E-8726-56A43731EC9D}" type="pres">
      <dgm:prSet presAssocID="{0E65F135-FDEF-45E8-B405-E791D56F5664}" presName="desTx" presStyleLbl="alignAccFollowNode1" presStyleIdx="2" presStyleCnt="3">
        <dgm:presLayoutVars>
          <dgm:bulletEnabled val="1"/>
        </dgm:presLayoutVars>
      </dgm:prSet>
      <dgm:spPr/>
    </dgm:pt>
  </dgm:ptLst>
  <dgm:cxnLst>
    <dgm:cxn modelId="{79E67109-5EF4-4DAF-A5F3-0AF834D214F2}" srcId="{4ED015FD-176D-4EB9-891C-829E8694CA46}" destId="{5400A668-DB0A-4589-87DE-DFC0D7DD1529}" srcOrd="0" destOrd="0" parTransId="{C902109D-ED4D-43B5-9A43-8C15CA9F2655}" sibTransId="{F6C888E6-0F2A-4CF4-B776-8F744F8C58EC}"/>
    <dgm:cxn modelId="{C1BADB0C-F04E-4E9C-BE30-DE253704ACFD}" type="presOf" srcId="{7520E6F9-760E-473B-836D-00D760806487}" destId="{5346F1C5-5F26-41DD-A95B-2CBE31EE5DC4}" srcOrd="0" destOrd="0" presId="urn:microsoft.com/office/officeart/2005/8/layout/hList1"/>
    <dgm:cxn modelId="{B6EA9610-C27E-44D9-97D1-BA36A61424B0}" type="presOf" srcId="{03A62CF2-F421-41DB-ABFD-2007D279C304}" destId="{42BD2669-7C8C-469E-8726-56A43731EC9D}" srcOrd="0" destOrd="1" presId="urn:microsoft.com/office/officeart/2005/8/layout/hList1"/>
    <dgm:cxn modelId="{ADF19E17-8A5C-4834-8E82-145C97A81174}" type="presOf" srcId="{3B917C7D-CF13-46ED-A8F3-6B80BEBC25DC}" destId="{FA401E63-7E88-4538-8AFB-9B4A55DA7072}" srcOrd="0" destOrd="1" presId="urn:microsoft.com/office/officeart/2005/8/layout/hList1"/>
    <dgm:cxn modelId="{1ECEA31F-C2F1-4DB0-A520-1684B390E67E}" type="presOf" srcId="{5400A668-DB0A-4589-87DE-DFC0D7DD1529}" destId="{FA401E63-7E88-4538-8AFB-9B4A55DA7072}" srcOrd="0" destOrd="0" presId="urn:microsoft.com/office/officeart/2005/8/layout/hList1"/>
    <dgm:cxn modelId="{E4692A2F-FC8A-4286-8787-61CC938A7721}" srcId="{6A079D12-4D62-4B9E-BFEC-062FEC79AAA1}" destId="{775835E3-F712-4942-8F45-D54D7AB440D0}" srcOrd="1" destOrd="0" parTransId="{12D421AA-71C3-4BB4-90E6-1FBEF4959841}" sibTransId="{6F5463CE-02FD-4BB4-994E-B902E27FF450}"/>
    <dgm:cxn modelId="{045D643B-9922-4D56-9D6C-2B17B7716545}" srcId="{775835E3-F712-4942-8F45-D54D7AB440D0}" destId="{7520E6F9-760E-473B-836D-00D760806487}" srcOrd="0" destOrd="0" parTransId="{D337823C-831A-4D19-85BC-C50E8B2A0C02}" sibTransId="{0F43FA49-838D-4CF3-BF5F-7D1E17DED3D0}"/>
    <dgm:cxn modelId="{CF20D247-7303-4066-97EF-6B8591CCECCF}" type="presOf" srcId="{CA0D40A7-F0AE-4653-ACCF-7941EBA7FC15}" destId="{42BD2669-7C8C-469E-8726-56A43731EC9D}" srcOrd="0" destOrd="0" presId="urn:microsoft.com/office/officeart/2005/8/layout/hList1"/>
    <dgm:cxn modelId="{FB96F147-A312-402B-B3C7-CCDF08E1D90E}" type="presOf" srcId="{4ED015FD-176D-4EB9-891C-829E8694CA46}" destId="{A9C666C8-9B44-4B8A-A5B7-B1FA78C94745}" srcOrd="0" destOrd="0" presId="urn:microsoft.com/office/officeart/2005/8/layout/hList1"/>
    <dgm:cxn modelId="{689FA84A-20C7-4610-B1F7-68D329242B7C}" type="presOf" srcId="{6A079D12-4D62-4B9E-BFEC-062FEC79AAA1}" destId="{B202DFB6-CEBD-4590-9D8F-D83B22AE8DF8}" srcOrd="0" destOrd="0" presId="urn:microsoft.com/office/officeart/2005/8/layout/hList1"/>
    <dgm:cxn modelId="{A005F39C-5A78-43D4-9559-291688C760C8}" srcId="{4ED015FD-176D-4EB9-891C-829E8694CA46}" destId="{3B917C7D-CF13-46ED-A8F3-6B80BEBC25DC}" srcOrd="1" destOrd="0" parTransId="{F1701DDA-A0EC-4A93-B338-73A9F369F9F9}" sibTransId="{8B2F2C1E-8DEA-4093-AA7C-CA0EB7BF79EA}"/>
    <dgm:cxn modelId="{BC8B5DB1-D15F-49A5-9318-3C1B2DE960EC}" srcId="{0E65F135-FDEF-45E8-B405-E791D56F5664}" destId="{CA0D40A7-F0AE-4653-ACCF-7941EBA7FC15}" srcOrd="0" destOrd="0" parTransId="{55FDAC4A-1530-4E24-AF5A-228BADB23CEC}" sibTransId="{6AF0CA83-46FC-4BE5-8D9C-A4B89A919457}"/>
    <dgm:cxn modelId="{960BAAB6-E76B-4298-9CB6-893B680AFCE7}" srcId="{0E65F135-FDEF-45E8-B405-E791D56F5664}" destId="{03A62CF2-F421-41DB-ABFD-2007D279C304}" srcOrd="1" destOrd="0" parTransId="{E5EBE8DA-0EA7-4421-9EC5-B6B6F977FDD4}" sibTransId="{48BD7F7D-118B-4D12-BEC2-8D75D474268F}"/>
    <dgm:cxn modelId="{C45D8ABD-0FB3-4B5D-9450-24AB6058E7BA}" type="presOf" srcId="{775835E3-F712-4942-8F45-D54D7AB440D0}" destId="{6AB441DC-F941-4A21-B797-5AEF91E1B821}" srcOrd="0" destOrd="0" presId="urn:microsoft.com/office/officeart/2005/8/layout/hList1"/>
    <dgm:cxn modelId="{C2F329BF-39AD-4BB1-A910-95F22D165374}" type="presOf" srcId="{0E65F135-FDEF-45E8-B405-E791D56F5664}" destId="{6986E63E-DBCB-49FD-9BA9-915BE22FB240}" srcOrd="0" destOrd="0" presId="urn:microsoft.com/office/officeart/2005/8/layout/hList1"/>
    <dgm:cxn modelId="{6E69ABC2-7450-4DBC-8A4F-EF55CDFCF493}" srcId="{6A079D12-4D62-4B9E-BFEC-062FEC79AAA1}" destId="{0E65F135-FDEF-45E8-B405-E791D56F5664}" srcOrd="2" destOrd="0" parTransId="{FB0DCA4B-EBF8-47D4-A2AA-683E8B4DCDA2}" sibTransId="{67923628-1CAD-4E4F-AA6B-49357BDA8398}"/>
    <dgm:cxn modelId="{987E9CCE-770E-493C-A143-3DC05C9C73DB}" srcId="{6A079D12-4D62-4B9E-BFEC-062FEC79AAA1}" destId="{4ED015FD-176D-4EB9-891C-829E8694CA46}" srcOrd="0" destOrd="0" parTransId="{E28D3354-3D9C-4EAF-8A84-82DFAED9FE26}" sibTransId="{FF1781E1-46DB-4424-985F-9C5A4D8E6B53}"/>
    <dgm:cxn modelId="{5E542BB2-0EF3-47DB-B6BC-0CFDF6689989}" type="presParOf" srcId="{B202DFB6-CEBD-4590-9D8F-D83B22AE8DF8}" destId="{5974AD9C-7936-40AE-8F80-79A5B347A020}" srcOrd="0" destOrd="0" presId="urn:microsoft.com/office/officeart/2005/8/layout/hList1"/>
    <dgm:cxn modelId="{7D6235E1-184C-427C-9DE4-D1ACF2FBA231}" type="presParOf" srcId="{5974AD9C-7936-40AE-8F80-79A5B347A020}" destId="{A9C666C8-9B44-4B8A-A5B7-B1FA78C94745}" srcOrd="0" destOrd="0" presId="urn:microsoft.com/office/officeart/2005/8/layout/hList1"/>
    <dgm:cxn modelId="{D914559A-D446-4817-A365-C5232D4F35EE}" type="presParOf" srcId="{5974AD9C-7936-40AE-8F80-79A5B347A020}" destId="{FA401E63-7E88-4538-8AFB-9B4A55DA7072}" srcOrd="1" destOrd="0" presId="urn:microsoft.com/office/officeart/2005/8/layout/hList1"/>
    <dgm:cxn modelId="{17CC8E39-306E-49EF-B649-F27CFC642D94}" type="presParOf" srcId="{B202DFB6-CEBD-4590-9D8F-D83B22AE8DF8}" destId="{86200100-23CE-419B-841A-0DB1F2FE7A03}" srcOrd="1" destOrd="0" presId="urn:microsoft.com/office/officeart/2005/8/layout/hList1"/>
    <dgm:cxn modelId="{0E586FC8-58B0-4FB9-83E9-609DC4AF0B02}" type="presParOf" srcId="{B202DFB6-CEBD-4590-9D8F-D83B22AE8DF8}" destId="{AB0513FE-B879-4FD2-9649-AC997F363EB4}" srcOrd="2" destOrd="0" presId="urn:microsoft.com/office/officeart/2005/8/layout/hList1"/>
    <dgm:cxn modelId="{5B9D83EC-BE5E-4580-908B-992CE258D43E}" type="presParOf" srcId="{AB0513FE-B879-4FD2-9649-AC997F363EB4}" destId="{6AB441DC-F941-4A21-B797-5AEF91E1B821}" srcOrd="0" destOrd="0" presId="urn:microsoft.com/office/officeart/2005/8/layout/hList1"/>
    <dgm:cxn modelId="{A34538F4-1331-4A70-AE1A-FE4EF4F8350A}" type="presParOf" srcId="{AB0513FE-B879-4FD2-9649-AC997F363EB4}" destId="{5346F1C5-5F26-41DD-A95B-2CBE31EE5DC4}" srcOrd="1" destOrd="0" presId="urn:microsoft.com/office/officeart/2005/8/layout/hList1"/>
    <dgm:cxn modelId="{FAC34210-23BB-40C1-9DDF-3EAAFCAA02D8}" type="presParOf" srcId="{B202DFB6-CEBD-4590-9D8F-D83B22AE8DF8}" destId="{71F606F8-3872-41DA-9A48-E2BABDB23C0E}" srcOrd="3" destOrd="0" presId="urn:microsoft.com/office/officeart/2005/8/layout/hList1"/>
    <dgm:cxn modelId="{91296059-4599-4F83-9161-466A1E289F72}" type="presParOf" srcId="{B202DFB6-CEBD-4590-9D8F-D83B22AE8DF8}" destId="{17FB41AD-C382-4BDC-AC6C-889158420453}" srcOrd="4" destOrd="0" presId="urn:microsoft.com/office/officeart/2005/8/layout/hList1"/>
    <dgm:cxn modelId="{C100DF02-53F3-470D-AA8C-F6152F40D58E}" type="presParOf" srcId="{17FB41AD-C382-4BDC-AC6C-889158420453}" destId="{6986E63E-DBCB-49FD-9BA9-915BE22FB240}" srcOrd="0" destOrd="0" presId="urn:microsoft.com/office/officeart/2005/8/layout/hList1"/>
    <dgm:cxn modelId="{C6776F10-801D-4DF3-8C90-2904E4B09D8F}" type="presParOf" srcId="{17FB41AD-C382-4BDC-AC6C-889158420453}" destId="{42BD2669-7C8C-469E-8726-56A43731EC9D}"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C666C8-9B44-4B8A-A5B7-B1FA78C94745}">
      <dsp:nvSpPr>
        <dsp:cNvPr id="0" name=""/>
        <dsp:cNvSpPr/>
      </dsp:nvSpPr>
      <dsp:spPr>
        <a:xfrm>
          <a:off x="2571" y="292538"/>
          <a:ext cx="2507456" cy="754118"/>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en-US" sz="2100" kern="1200">
              <a:latin typeface="Tahoma" panose="020B0604030504040204" pitchFamily="34" charset="0"/>
              <a:ea typeface="Tahoma" panose="020B0604030504040204" pitchFamily="34" charset="0"/>
              <a:cs typeface="Tahoma" panose="020B0604030504040204" pitchFamily="34" charset="0"/>
            </a:rPr>
            <a:t>State Medicaid Agency</a:t>
          </a:r>
        </a:p>
      </dsp:txBody>
      <dsp:txXfrm>
        <a:off x="2571" y="292538"/>
        <a:ext cx="2507456" cy="754118"/>
      </dsp:txXfrm>
    </dsp:sp>
    <dsp:sp modelId="{FA401E63-7E88-4538-8AFB-9B4A55DA7072}">
      <dsp:nvSpPr>
        <dsp:cNvPr id="0" name=""/>
        <dsp:cNvSpPr/>
      </dsp:nvSpPr>
      <dsp:spPr>
        <a:xfrm>
          <a:off x="2571" y="1046656"/>
          <a:ext cx="2507456" cy="3080404"/>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ts val="600"/>
            </a:spcAft>
            <a:buChar char="•"/>
          </a:pPr>
          <a:r>
            <a:rPr lang="en-US" sz="2000" kern="1200">
              <a:latin typeface="Tahoma" panose="020B0604030504040204" pitchFamily="34" charset="0"/>
              <a:ea typeface="Tahoma" panose="020B0604030504040204" pitchFamily="34" charset="0"/>
              <a:cs typeface="Tahoma" panose="020B0604030504040204" pitchFamily="34" charset="0"/>
            </a:rPr>
            <a:t>Identify children meeting income &amp; eligibility criteria for direct certification</a:t>
          </a:r>
        </a:p>
        <a:p>
          <a:pPr marL="228600" lvl="1" indent="-228600" algn="l" defTabSz="889000">
            <a:lnSpc>
              <a:spcPct val="90000"/>
            </a:lnSpc>
            <a:spcBef>
              <a:spcPct val="0"/>
            </a:spcBef>
            <a:spcAft>
              <a:spcPct val="15000"/>
            </a:spcAft>
            <a:buChar char="•"/>
          </a:pPr>
          <a:r>
            <a:rPr lang="en-US" sz="2000" kern="1200">
              <a:latin typeface="Tahoma" panose="020B0604030504040204" pitchFamily="34" charset="0"/>
              <a:ea typeface="Tahoma" panose="020B0604030504040204" pitchFamily="34" charset="0"/>
              <a:cs typeface="Tahoma" panose="020B0604030504040204" pitchFamily="34" charset="0"/>
            </a:rPr>
            <a:t>Send data for children to CN State agency</a:t>
          </a:r>
        </a:p>
      </dsp:txBody>
      <dsp:txXfrm>
        <a:off x="2571" y="1046656"/>
        <a:ext cx="2507456" cy="3080404"/>
      </dsp:txXfrm>
    </dsp:sp>
    <dsp:sp modelId="{6AB441DC-F941-4A21-B797-5AEF91E1B821}">
      <dsp:nvSpPr>
        <dsp:cNvPr id="0" name=""/>
        <dsp:cNvSpPr/>
      </dsp:nvSpPr>
      <dsp:spPr>
        <a:xfrm>
          <a:off x="2861071" y="292538"/>
          <a:ext cx="2507456" cy="754118"/>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en-US" sz="2100" kern="1200">
              <a:latin typeface="Tahoma" panose="020B0604030504040204" pitchFamily="34" charset="0"/>
              <a:ea typeface="Tahoma" panose="020B0604030504040204" pitchFamily="34" charset="0"/>
              <a:cs typeface="Tahoma" panose="020B0604030504040204" pitchFamily="34" charset="0"/>
            </a:rPr>
            <a:t>Child Nutrition Agency</a:t>
          </a:r>
        </a:p>
      </dsp:txBody>
      <dsp:txXfrm>
        <a:off x="2861071" y="292538"/>
        <a:ext cx="2507456" cy="754118"/>
      </dsp:txXfrm>
    </dsp:sp>
    <dsp:sp modelId="{5346F1C5-5F26-41DD-A95B-2CBE31EE5DC4}">
      <dsp:nvSpPr>
        <dsp:cNvPr id="0" name=""/>
        <dsp:cNvSpPr/>
      </dsp:nvSpPr>
      <dsp:spPr>
        <a:xfrm>
          <a:off x="2861071" y="1046656"/>
          <a:ext cx="2507456" cy="3080404"/>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a:latin typeface="Tahoma" panose="020B0604030504040204" pitchFamily="34" charset="0"/>
              <a:ea typeface="Tahoma" panose="020B0604030504040204" pitchFamily="34" charset="0"/>
              <a:cs typeface="Tahoma" panose="020B0604030504040204" pitchFamily="34" charset="0"/>
            </a:rPr>
            <a:t>CN State agency (or local school district) matches Medicaid list with school enrollment data to find students in their schools eligible for direct certification</a:t>
          </a:r>
        </a:p>
      </dsp:txBody>
      <dsp:txXfrm>
        <a:off x="2861071" y="1046656"/>
        <a:ext cx="2507456" cy="3080404"/>
      </dsp:txXfrm>
    </dsp:sp>
    <dsp:sp modelId="{6986E63E-DBCB-49FD-9BA9-915BE22FB240}">
      <dsp:nvSpPr>
        <dsp:cNvPr id="0" name=""/>
        <dsp:cNvSpPr/>
      </dsp:nvSpPr>
      <dsp:spPr>
        <a:xfrm>
          <a:off x="5722143" y="300320"/>
          <a:ext cx="2507456" cy="754118"/>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en-US" sz="2100" kern="1200">
              <a:latin typeface="Tahoma" panose="020B0604030504040204" pitchFamily="34" charset="0"/>
              <a:ea typeface="Tahoma" panose="020B0604030504040204" pitchFamily="34" charset="0"/>
              <a:cs typeface="Tahoma" panose="020B0604030504040204" pitchFamily="34" charset="0"/>
            </a:rPr>
            <a:t>Local School Districts &amp; Schools</a:t>
          </a:r>
        </a:p>
      </dsp:txBody>
      <dsp:txXfrm>
        <a:off x="5722143" y="300320"/>
        <a:ext cx="2507456" cy="754118"/>
      </dsp:txXfrm>
    </dsp:sp>
    <dsp:sp modelId="{42BD2669-7C8C-469E-8726-56A43731EC9D}">
      <dsp:nvSpPr>
        <dsp:cNvPr id="0" name=""/>
        <dsp:cNvSpPr/>
      </dsp:nvSpPr>
      <dsp:spPr>
        <a:xfrm>
          <a:off x="5719571" y="1046656"/>
          <a:ext cx="2507456" cy="3080404"/>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rtl="0">
            <a:lnSpc>
              <a:spcPct val="90000"/>
            </a:lnSpc>
            <a:spcBef>
              <a:spcPct val="0"/>
            </a:spcBef>
            <a:spcAft>
              <a:spcPts val="600"/>
            </a:spcAft>
            <a:buChar char="•"/>
          </a:pPr>
          <a:r>
            <a:rPr lang="en-US" sz="2000" kern="1200">
              <a:latin typeface="Tahoma" panose="020B0604030504040204" pitchFamily="34" charset="0"/>
              <a:ea typeface="Tahoma" panose="020B0604030504040204" pitchFamily="34" charset="0"/>
              <a:cs typeface="Tahoma" panose="020B0604030504040204" pitchFamily="34" charset="0"/>
            </a:rPr>
            <a:t>Identify directly certified children in their  point of service systems </a:t>
          </a:r>
        </a:p>
        <a:p>
          <a:pPr marL="228600" lvl="1" indent="-228600" algn="l" defTabSz="889000">
            <a:lnSpc>
              <a:spcPct val="90000"/>
            </a:lnSpc>
            <a:spcBef>
              <a:spcPct val="0"/>
            </a:spcBef>
            <a:spcAft>
              <a:spcPts val="600"/>
            </a:spcAft>
            <a:buChar char="•"/>
          </a:pPr>
          <a:r>
            <a:rPr lang="en-US" sz="2000" kern="1200">
              <a:latin typeface="Tahoma" panose="020B0604030504040204" pitchFamily="34" charset="0"/>
              <a:ea typeface="Tahoma" panose="020B0604030504040204" pitchFamily="34" charset="0"/>
              <a:cs typeface="Tahoma" panose="020B0604030504040204" pitchFamily="34" charset="0"/>
            </a:rPr>
            <a:t>Provide the free or reduced price meal to the matched student</a:t>
          </a:r>
        </a:p>
      </dsp:txBody>
      <dsp:txXfrm>
        <a:off x="5719571" y="1046656"/>
        <a:ext cx="2507456" cy="3080404"/>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38B5DCD6-C5B3-4366-9C7A-63116811D5D8}" type="datetimeFigureOut">
              <a:rPr lang="en-US" smtClean="0"/>
              <a:t>11/28/2023</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C4D681F-E26B-4E9D-A727-250B6F58A275}" type="slidenum">
              <a:rPr lang="en-US" smtClean="0"/>
              <a:t>‹#›</a:t>
            </a:fld>
            <a:endParaRPr lang="en-US"/>
          </a:p>
        </p:txBody>
      </p:sp>
    </p:spTree>
    <p:extLst>
      <p:ext uri="{BB962C8B-B14F-4D97-AF65-F5344CB8AC3E}">
        <p14:creationId xmlns:p14="http://schemas.microsoft.com/office/powerpoint/2010/main" val="50683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48D88E0D-9F39-4065-A0B3-BF4ECA76395A}" type="datetimeFigureOut">
              <a:rPr lang="en-US" smtClean="0"/>
              <a:t>11/28/2023</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0E0A8D40-9683-4EB6-8C80-77C7B6A2FB4D}" type="slidenum">
              <a:rPr lang="en-US" smtClean="0"/>
              <a:t>‹#›</a:t>
            </a:fld>
            <a:endParaRPr lang="en-US"/>
          </a:p>
        </p:txBody>
      </p:sp>
    </p:spTree>
    <p:extLst>
      <p:ext uri="{BB962C8B-B14F-4D97-AF65-F5344CB8AC3E}">
        <p14:creationId xmlns:p14="http://schemas.microsoft.com/office/powerpoint/2010/main" val="3094200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0A8D40-9683-4EB6-8C80-77C7B6A2FB4D}" type="slidenum">
              <a:rPr lang="en-US" smtClean="0"/>
              <a:t>3</a:t>
            </a:fld>
            <a:endParaRPr lang="en-US"/>
          </a:p>
        </p:txBody>
      </p:sp>
    </p:spTree>
    <p:extLst>
      <p:ext uri="{BB962C8B-B14F-4D97-AF65-F5344CB8AC3E}">
        <p14:creationId xmlns:p14="http://schemas.microsoft.com/office/powerpoint/2010/main" val="3373469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0A8D40-9683-4EB6-8C80-77C7B6A2FB4D}" type="slidenum">
              <a:rPr lang="en-US" smtClean="0"/>
              <a:t>6</a:t>
            </a:fld>
            <a:endParaRPr lang="en-US"/>
          </a:p>
        </p:txBody>
      </p:sp>
    </p:spTree>
    <p:extLst>
      <p:ext uri="{BB962C8B-B14F-4D97-AF65-F5344CB8AC3E}">
        <p14:creationId xmlns:p14="http://schemas.microsoft.com/office/powerpoint/2010/main" val="3741430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a:t>
            </a:r>
          </a:p>
          <a:p>
            <a:endParaRPr lang="en-US"/>
          </a:p>
        </p:txBody>
      </p:sp>
      <p:sp>
        <p:nvSpPr>
          <p:cNvPr id="4" name="Slide Number Placeholder 3"/>
          <p:cNvSpPr>
            <a:spLocks noGrp="1"/>
          </p:cNvSpPr>
          <p:nvPr>
            <p:ph type="sldNum" sz="quarter" idx="10"/>
          </p:nvPr>
        </p:nvSpPr>
        <p:spPr/>
        <p:txBody>
          <a:bodyPr/>
          <a:lstStyle/>
          <a:p>
            <a:fld id="{0E0A8D40-9683-4EB6-8C80-77C7B6A2FB4D}" type="slidenum">
              <a:rPr lang="en-US" smtClean="0"/>
              <a:t>9</a:t>
            </a:fld>
            <a:endParaRPr lang="en-US"/>
          </a:p>
        </p:txBody>
      </p:sp>
    </p:spTree>
    <p:extLst>
      <p:ext uri="{BB962C8B-B14F-4D97-AF65-F5344CB8AC3E}">
        <p14:creationId xmlns:p14="http://schemas.microsoft.com/office/powerpoint/2010/main" val="4168861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SNAP</a:t>
            </a:r>
            <a:r>
              <a:rPr lang="en-US" baseline="0"/>
              <a:t> = Supplemental Nutrition Assistance Program</a:t>
            </a:r>
          </a:p>
          <a:p>
            <a:r>
              <a:rPr lang="en-US" baseline="0"/>
              <a:t>TANF = Temporary Assistance for Needy Families</a:t>
            </a:r>
          </a:p>
          <a:p>
            <a:r>
              <a:rPr lang="en-US" baseline="0"/>
              <a:t>FDPIR = Food Distribution Program on Indian Reservations</a:t>
            </a:r>
            <a:endParaRPr lang="en-US"/>
          </a:p>
        </p:txBody>
      </p:sp>
      <p:sp>
        <p:nvSpPr>
          <p:cNvPr id="4" name="Slide Number Placeholder 3"/>
          <p:cNvSpPr>
            <a:spLocks noGrp="1"/>
          </p:cNvSpPr>
          <p:nvPr>
            <p:ph type="sldNum" sz="quarter" idx="10"/>
          </p:nvPr>
        </p:nvSpPr>
        <p:spPr/>
        <p:txBody>
          <a:bodyPr/>
          <a:lstStyle/>
          <a:p>
            <a:fld id="{0E0A8D40-9683-4EB6-8C80-77C7B6A2FB4D}" type="slidenum">
              <a:rPr lang="en-US" smtClean="0"/>
              <a:t>31</a:t>
            </a:fld>
            <a:endParaRPr lang="en-US"/>
          </a:p>
        </p:txBody>
      </p:sp>
    </p:spTree>
    <p:extLst>
      <p:ext uri="{BB962C8B-B14F-4D97-AF65-F5344CB8AC3E}">
        <p14:creationId xmlns:p14="http://schemas.microsoft.com/office/powerpoint/2010/main" val="34252190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3326B50C-F9A8-46C8-AAB3-BD926B94B5C7}" type="slidenum">
              <a:rPr lang="en-US" smtClean="0"/>
              <a:t>‹#›</a:t>
            </a:fld>
            <a:endParaRPr lang="en-US"/>
          </a:p>
        </p:txBody>
      </p:sp>
      <p:pic>
        <p:nvPicPr>
          <p:cNvPr id="20" name="ctl00_onetidHeadbnnr0" descr="Food and Nutrition Service Logo"/>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3200" y="6172200"/>
            <a:ext cx="2445026" cy="55245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7" name="Slide Number Placeholder 6"/>
          <p:cNvSpPr>
            <a:spLocks noGrp="1"/>
          </p:cNvSpPr>
          <p:nvPr>
            <p:ph type="sldNum" sz="quarter" idx="12"/>
          </p:nvPr>
        </p:nvSpPr>
        <p:spPr/>
        <p:txBody>
          <a:bodyPr/>
          <a:lstStyle/>
          <a:p>
            <a:fld id="{3326B50C-F9A8-46C8-AAB3-BD926B94B5C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Slide Number Placeholder 5"/>
          <p:cNvSpPr>
            <a:spLocks noGrp="1"/>
          </p:cNvSpPr>
          <p:nvPr>
            <p:ph type="sldNum" sz="quarter" idx="12"/>
          </p:nvPr>
        </p:nvSpPr>
        <p:spPr/>
        <p:txBody>
          <a:bodyPr/>
          <a:lstStyle/>
          <a:p>
            <a:fld id="{3326B50C-F9A8-46C8-AAB3-BD926B94B5C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Slide Number Placeholder 5"/>
          <p:cNvSpPr>
            <a:spLocks noGrp="1"/>
          </p:cNvSpPr>
          <p:nvPr>
            <p:ph type="sldNum" sz="quarter" idx="12"/>
          </p:nvPr>
        </p:nvSpPr>
        <p:spPr/>
        <p:txBody>
          <a:bodyPr/>
          <a:lstStyle/>
          <a:p>
            <a:fld id="{3326B50C-F9A8-46C8-AAB3-BD926B94B5C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lvl2pPr>
              <a:defRPr>
                <a:solidFill>
                  <a:schemeClr val="accent2">
                    <a:lumMod val="75000"/>
                  </a:schemeClr>
                </a:solidFill>
              </a:defRPr>
            </a:lvl2pPr>
            <a:lvl3pPr>
              <a:defRPr>
                <a:solidFill>
                  <a:schemeClr val="accent6">
                    <a:lumMod val="50000"/>
                  </a:schemeClr>
                </a:solidFill>
              </a:defRPr>
            </a:lvl3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Slide Number Placeholder 5"/>
          <p:cNvSpPr>
            <a:spLocks noGrp="1"/>
          </p:cNvSpPr>
          <p:nvPr>
            <p:ph type="sldNum" sz="quarter" idx="12"/>
          </p:nvPr>
        </p:nvSpPr>
        <p:spPr/>
        <p:txBody>
          <a:bodyPr/>
          <a:lstStyle/>
          <a:p>
            <a:fld id="{3326B50C-F9A8-46C8-AAB3-BD926B94B5C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lvl2pPr>
              <a:defRPr>
                <a:solidFill>
                  <a:schemeClr val="accent2">
                    <a:lumMod val="75000"/>
                  </a:schemeClr>
                </a:solidFill>
              </a:defRPr>
            </a:lvl2pPr>
            <a:lvl3pPr>
              <a:defRPr>
                <a:solidFill>
                  <a:schemeClr val="accent6">
                    <a:lumMod val="50000"/>
                  </a:schemeClr>
                </a:solidFill>
              </a:defRPr>
            </a:lvl3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Slide Number Placeholder 5"/>
          <p:cNvSpPr>
            <a:spLocks noGrp="1"/>
          </p:cNvSpPr>
          <p:nvPr>
            <p:ph type="sldNum" sz="quarter" idx="12"/>
          </p:nvPr>
        </p:nvSpPr>
        <p:spPr/>
        <p:txBody>
          <a:bodyPr/>
          <a:lstStyle/>
          <a:p>
            <a:fld id="{3326B50C-F9A8-46C8-AAB3-BD926B94B5C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586536" y="612648"/>
            <a:ext cx="957264" cy="457200"/>
          </a:xfrm>
          <a:prstGeom prst="rect">
            <a:avLst/>
          </a:prstGeom>
        </p:spPr>
        <p:txBody>
          <a:bodyPr/>
          <a:lstStyle/>
          <a:p>
            <a:endParaRPr lang="en-US"/>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326B50C-F9A8-46C8-AAB3-BD926B94B5C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Slide Number Placeholder 6"/>
          <p:cNvSpPr>
            <a:spLocks noGrp="1"/>
          </p:cNvSpPr>
          <p:nvPr>
            <p:ph type="sldNum" sz="quarter" idx="12"/>
          </p:nvPr>
        </p:nvSpPr>
        <p:spPr/>
        <p:txBody>
          <a:bodyPr/>
          <a:lstStyle/>
          <a:p>
            <a:fld id="{3326B50C-F9A8-46C8-AAB3-BD926B94B5C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7" name="Slide Number Placeholder 26"/>
          <p:cNvSpPr>
            <a:spLocks noGrp="1"/>
          </p:cNvSpPr>
          <p:nvPr>
            <p:ph type="sldNum" sz="quarter" idx="11"/>
          </p:nvPr>
        </p:nvSpPr>
        <p:spPr/>
        <p:txBody>
          <a:bodyPr rtlCol="0"/>
          <a:lstStyle/>
          <a:p>
            <a:fld id="{3326B50C-F9A8-46C8-AAB3-BD926B94B5C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5" name="Slide Number Placeholder 4"/>
          <p:cNvSpPr>
            <a:spLocks noGrp="1"/>
          </p:cNvSpPr>
          <p:nvPr>
            <p:ph type="sldNum" sz="quarter" idx="12"/>
          </p:nvPr>
        </p:nvSpPr>
        <p:spPr>
          <a:xfrm>
            <a:off x="8174736" y="2272"/>
            <a:ext cx="762000" cy="365760"/>
          </a:xfrm>
        </p:spPr>
        <p:txBody>
          <a:bodyPr/>
          <a:lstStyle/>
          <a:p>
            <a:fld id="{3326B50C-F9A8-46C8-AAB3-BD926B94B5C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326B50C-F9A8-46C8-AAB3-BD926B94B5C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Slide Number Placeholder 6"/>
          <p:cNvSpPr>
            <a:spLocks noGrp="1"/>
          </p:cNvSpPr>
          <p:nvPr>
            <p:ph type="sldNum" sz="quarter" idx="12"/>
          </p:nvPr>
        </p:nvSpPr>
        <p:spPr/>
        <p:txBody>
          <a:bodyPr/>
          <a:lstStyle/>
          <a:p>
            <a:fld id="{3326B50C-F9A8-46C8-AAB3-BD926B94B5C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3B970651-5AB3-4013-AB88-CC75CA302810}" type="slidenum">
              <a:rPr lang="en-US" smtClean="0"/>
              <a:t>‹#›</a:t>
            </a:fld>
            <a:endParaRPr lang="en-US"/>
          </a:p>
        </p:txBody>
      </p:sp>
      <p:pic>
        <p:nvPicPr>
          <p:cNvPr id="18" name="ctl00_onetidHeadbnnr0" descr="Food and Nutrition Service Logo"/>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3200" y="6172200"/>
            <a:ext cx="2445026" cy="55245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733" r:id="rId1"/>
    <p:sldLayoutId id="2147483734" r:id="rId2"/>
    <p:sldLayoutId id="214748374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6">
            <a:lumMod val="75000"/>
          </a:schemeClr>
        </a:buClr>
        <a:buSzPct val="80000"/>
        <a:buFont typeface="Georgia" panose="02040502050405020303" pitchFamily="18" charset="0"/>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6">
            <a:lumMod val="75000"/>
          </a:schemeClr>
        </a:buClr>
        <a:buSzPct val="90000"/>
        <a:buFont typeface="Wingdings" panose="05000000000000000000" pitchFamily="2" charset="2"/>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SzPct val="90000"/>
        <a:buFont typeface="Arial" panose="020B0604020202020204" pitchFamily="34" charset="0"/>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mailto:Rachel.Bishop@USDA.gov" TargetMode="External"/><Relationship Id="rId2" Type="http://schemas.openxmlformats.org/officeDocument/2006/relationships/hyperlink" Target="mailto:cnstatesystems@fns.usda.gov?subject=DCM%20Question%20-%20Attn:%20Viv%20Lees" TargetMode="External"/><Relationship Id="rId1" Type="http://schemas.openxmlformats.org/officeDocument/2006/relationships/slideLayout" Target="../slideLayouts/slideLayout2.xml"/><Relationship Id="rId4" Type="http://schemas.openxmlformats.org/officeDocument/2006/relationships/hyperlink" Target="mailto:Joseph.Templin@USDA.gov"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fns.usda.gov/cn/direct-certification-medicaid-demonstration-projec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500" y="457200"/>
            <a:ext cx="8001000" cy="1600200"/>
          </a:xfrm>
        </p:spPr>
        <p:txBody>
          <a:bodyPr>
            <a:noAutofit/>
          </a:bodyPr>
          <a:lstStyle/>
          <a:p>
            <a:pPr algn="ctr"/>
            <a:r>
              <a:rPr lang="en-US" sz="3200" b="1">
                <a:solidFill>
                  <a:srgbClr val="FFFF00"/>
                </a:solidFill>
                <a:latin typeface="Tahoma" panose="020B0604030504040204" pitchFamily="34" charset="0"/>
                <a:ea typeface="Tahoma" panose="020B0604030504040204" pitchFamily="34" charset="0"/>
                <a:cs typeface="Tahoma" panose="020B0604030504040204" pitchFamily="34" charset="0"/>
              </a:rPr>
              <a:t>Direct Certification with Medicaid</a:t>
            </a:r>
            <a:br>
              <a:rPr lang="en-US" sz="3200">
                <a:solidFill>
                  <a:srgbClr val="FFFF00"/>
                </a:solidFill>
                <a:latin typeface="Tahoma" panose="020B0604030504040204" pitchFamily="34" charset="0"/>
                <a:ea typeface="Tahoma" panose="020B0604030504040204" pitchFamily="34" charset="0"/>
                <a:cs typeface="Tahoma" panose="020B0604030504040204" pitchFamily="34" charset="0"/>
              </a:rPr>
            </a:br>
            <a:r>
              <a:rPr lang="en-US" sz="2400">
                <a:latin typeface="Tahoma" panose="020B0604030504040204" pitchFamily="34" charset="0"/>
                <a:ea typeface="Tahoma" panose="020B0604030504040204" pitchFamily="34" charset="0"/>
                <a:cs typeface="Tahoma" panose="020B0604030504040204" pitchFamily="34" charset="0"/>
              </a:rPr>
              <a:t>Streamlining Student Access</a:t>
            </a:r>
            <a:br>
              <a:rPr lang="en-US" sz="2400">
                <a:latin typeface="Tahoma" panose="020B0604030504040204" pitchFamily="34" charset="0"/>
                <a:ea typeface="Tahoma" panose="020B0604030504040204" pitchFamily="34" charset="0"/>
                <a:cs typeface="Tahoma" panose="020B0604030504040204" pitchFamily="34" charset="0"/>
              </a:rPr>
            </a:br>
            <a:r>
              <a:rPr lang="en-US" sz="2400">
                <a:latin typeface="Tahoma" panose="020B0604030504040204" pitchFamily="34" charset="0"/>
                <a:ea typeface="Tahoma" panose="020B0604030504040204" pitchFamily="34" charset="0"/>
                <a:cs typeface="Tahoma" panose="020B0604030504040204" pitchFamily="34" charset="0"/>
              </a:rPr>
              <a:t>to Free &amp; Reduced Price School Meals</a:t>
            </a:r>
          </a:p>
        </p:txBody>
      </p:sp>
      <p:sp>
        <p:nvSpPr>
          <p:cNvPr id="3" name="Subtitle 2"/>
          <p:cNvSpPr>
            <a:spLocks noGrp="1"/>
          </p:cNvSpPr>
          <p:nvPr>
            <p:ph type="subTitle" idx="1"/>
          </p:nvPr>
        </p:nvSpPr>
        <p:spPr>
          <a:xfrm>
            <a:off x="5410200" y="4419599"/>
            <a:ext cx="3352800" cy="1824059"/>
          </a:xfrm>
        </p:spPr>
        <p:txBody>
          <a:bodyPr anchor="ctr">
            <a:normAutofit/>
          </a:bodyPr>
          <a:lstStyle/>
          <a:p>
            <a:pPr algn="ctr"/>
            <a:r>
              <a:rPr lang="en-US" sz="2000" b="1">
                <a:solidFill>
                  <a:srgbClr val="002060"/>
                </a:solidFill>
                <a:latin typeface="Tahoma" panose="020B0604030504040204" pitchFamily="34" charset="0"/>
                <a:ea typeface="Tahoma" panose="020B0604030504040204" pitchFamily="34" charset="0"/>
                <a:cs typeface="Tahoma" panose="020B0604030504040204" pitchFamily="34" charset="0"/>
              </a:rPr>
              <a:t>Rachel H. Bishop</a:t>
            </a:r>
          </a:p>
          <a:p>
            <a:pPr algn="ctr"/>
            <a:r>
              <a:rPr lang="en-US" sz="2000" b="1">
                <a:solidFill>
                  <a:srgbClr val="002060"/>
                </a:solidFill>
                <a:latin typeface="Tahoma" panose="020B0604030504040204" pitchFamily="34" charset="0"/>
                <a:ea typeface="Tahoma" panose="020B0604030504040204" pitchFamily="34" charset="0"/>
                <a:cs typeface="Tahoma" panose="020B0604030504040204" pitchFamily="34" charset="0"/>
              </a:rPr>
              <a:t>and </a:t>
            </a:r>
          </a:p>
          <a:p>
            <a:pPr algn="ctr"/>
            <a:r>
              <a:rPr lang="en-US" sz="2000" b="1">
                <a:solidFill>
                  <a:srgbClr val="002060"/>
                </a:solidFill>
                <a:latin typeface="Tahoma" panose="020B0604030504040204" pitchFamily="34" charset="0"/>
                <a:ea typeface="Tahoma" panose="020B0604030504040204" pitchFamily="34" charset="0"/>
                <a:cs typeface="Tahoma" panose="020B0604030504040204" pitchFamily="34" charset="0"/>
              </a:rPr>
              <a:t>Joseph Templin</a:t>
            </a:r>
          </a:p>
          <a:p>
            <a:pPr algn="ctr"/>
            <a:endParaRPr lang="en-US" sz="1800">
              <a:solidFill>
                <a:srgbClr val="002060"/>
              </a:solidFill>
              <a:latin typeface="Tahoma" panose="020B0604030504040204" pitchFamily="34" charset="0"/>
              <a:ea typeface="Tahoma" panose="020B0604030504040204" pitchFamily="34" charset="0"/>
              <a:cs typeface="Tahoma" panose="020B0604030504040204" pitchFamily="34" charset="0"/>
            </a:endParaRPr>
          </a:p>
          <a:p>
            <a:pPr algn="ctr"/>
            <a:r>
              <a:rPr lang="en-US" sz="1800">
                <a:solidFill>
                  <a:srgbClr val="002060"/>
                </a:solidFill>
                <a:latin typeface="Tahoma" panose="020B0604030504040204" pitchFamily="34" charset="0"/>
                <a:ea typeface="Tahoma" panose="020B0604030504040204" pitchFamily="34" charset="0"/>
                <a:cs typeface="Tahoma" panose="020B0604030504040204" pitchFamily="34" charset="0"/>
              </a:rPr>
              <a:t>USDA Food &amp; Nutrition Service</a:t>
            </a:r>
          </a:p>
          <a:p>
            <a:endParaRPr lang="en-US" sz="1800"/>
          </a:p>
        </p:txBody>
      </p:sp>
      <p:pic>
        <p:nvPicPr>
          <p:cNvPr id="1026" name="Picture 2" descr="Decorative Photo: NSLP Lunch Progra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4147066"/>
            <a:ext cx="4295528" cy="242489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914400" y="2226097"/>
            <a:ext cx="7315200" cy="1046440"/>
          </a:xfrm>
          <a:prstGeom prst="rect">
            <a:avLst/>
          </a:prstGeom>
        </p:spPr>
        <p:txBody>
          <a:bodyPr wrap="square" lIns="91440" tIns="45720" rIns="91440" bIns="45720" anchor="t">
            <a:spAutoFit/>
          </a:bodyPr>
          <a:lstStyle/>
          <a:p>
            <a:pPr algn="ctr"/>
            <a:r>
              <a:rPr lang="en-US" sz="2400" b="1">
                <a:solidFill>
                  <a:srgbClr val="FFFF00"/>
                </a:solidFill>
                <a:latin typeface="Tahoma"/>
                <a:ea typeface="Tahoma"/>
                <a:cs typeface="Tahoma"/>
              </a:rPr>
              <a:t>2023 Demonstration Project Opportunities </a:t>
            </a:r>
          </a:p>
          <a:p>
            <a:pPr algn="ctr"/>
            <a:r>
              <a:rPr lang="en-US" sz="2000" b="1">
                <a:solidFill>
                  <a:srgbClr val="FFC000"/>
                </a:solidFill>
                <a:latin typeface="Tahoma"/>
                <a:ea typeface="Tahoma"/>
                <a:cs typeface="Tahoma"/>
              </a:rPr>
              <a:t>November 30, 2023</a:t>
            </a:r>
          </a:p>
          <a:p>
            <a:pPr algn="ctr"/>
            <a:endParaRPr lang="en-US" b="1">
              <a:solidFill>
                <a:schemeClr val="bg1"/>
              </a:solidFill>
              <a:latin typeface="Rockwell" panose="02060603020205020403" pitchFamily="18" charset="0"/>
            </a:endParaRPr>
          </a:p>
        </p:txBody>
      </p:sp>
    </p:spTree>
    <p:extLst>
      <p:ext uri="{BB962C8B-B14F-4D97-AF65-F5344CB8AC3E}">
        <p14:creationId xmlns:p14="http://schemas.microsoft.com/office/powerpoint/2010/main" val="41385316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762000"/>
          </a:xfrm>
        </p:spPr>
        <p:txBody>
          <a:bodyPr>
            <a:normAutofit/>
          </a:bodyPr>
          <a:lstStyle/>
          <a:p>
            <a:r>
              <a:rPr lang="en-US" sz="3200" b="1">
                <a:solidFill>
                  <a:srgbClr val="002060"/>
                </a:solidFill>
                <a:latin typeface="Tahoma" panose="020B0604030504040204" pitchFamily="34" charset="0"/>
                <a:ea typeface="Tahoma" panose="020B0604030504040204" pitchFamily="34" charset="0"/>
                <a:cs typeface="Tahoma" panose="020B0604030504040204" pitchFamily="34" charset="0"/>
              </a:rPr>
              <a:t>Definitions in Demonstration Projects</a:t>
            </a:r>
          </a:p>
        </p:txBody>
      </p:sp>
      <p:sp>
        <p:nvSpPr>
          <p:cNvPr id="3" name="Content Placeholder 2"/>
          <p:cNvSpPr>
            <a:spLocks noGrp="1"/>
          </p:cNvSpPr>
          <p:nvPr>
            <p:ph idx="1"/>
          </p:nvPr>
        </p:nvSpPr>
        <p:spPr>
          <a:xfrm>
            <a:off x="381000" y="1295400"/>
            <a:ext cx="8229600" cy="4572000"/>
          </a:xfrm>
        </p:spPr>
        <p:txBody>
          <a:bodyPr>
            <a:noAutofit/>
          </a:bodyPr>
          <a:lstStyle/>
          <a:p>
            <a:pPr marL="109728" indent="0">
              <a:spcAft>
                <a:spcPts val="1200"/>
              </a:spcAft>
              <a:buNone/>
            </a:pPr>
            <a:r>
              <a:rPr lang="en-US" sz="2400" b="1">
                <a:solidFill>
                  <a:srgbClr val="002060"/>
                </a:solidFill>
                <a:latin typeface="Tahoma" panose="020B0604030504040204" pitchFamily="34" charset="0"/>
                <a:ea typeface="Tahoma" panose="020B0604030504040204" pitchFamily="34" charset="0"/>
                <a:cs typeface="Tahoma" panose="020B0604030504040204" pitchFamily="34" charset="0"/>
              </a:rPr>
              <a:t>Eligible child must meet both criteria</a:t>
            </a: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514350" lvl="3" indent="-341313">
              <a:spcAft>
                <a:spcPts val="1200"/>
              </a:spcAft>
              <a:buClr>
                <a:srgbClr val="0070C0"/>
              </a:buClr>
              <a:buSzPct val="80000"/>
              <a:buFont typeface="+mj-lt"/>
              <a:buAutoNum type="arabicPeriod"/>
            </a:pP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Receives, or lives in a household (as defined in 7 CFR 245.2) with a child who receives medical assistance under the Medicaid program; </a:t>
            </a:r>
            <a:r>
              <a:rPr lang="en-US" sz="2400" i="1">
                <a:solidFill>
                  <a:srgbClr val="002060"/>
                </a:solidFill>
                <a:latin typeface="Tahoma" panose="020B0604030504040204" pitchFamily="34" charset="0"/>
                <a:ea typeface="Tahoma" panose="020B0604030504040204" pitchFamily="34" charset="0"/>
                <a:cs typeface="Tahoma" panose="020B0604030504040204" pitchFamily="34" charset="0"/>
              </a:rPr>
              <a:t>and</a:t>
            </a:r>
          </a:p>
          <a:p>
            <a:pPr marL="514350" lvl="3" indent="-341313">
              <a:spcAft>
                <a:spcPts val="1200"/>
              </a:spcAft>
              <a:buClr>
                <a:srgbClr val="0070C0"/>
              </a:buClr>
              <a:buSzPct val="80000"/>
              <a:buFont typeface="+mj-lt"/>
              <a:buAutoNum type="arabicPeriod"/>
            </a:pP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Has family income</a:t>
            </a:r>
            <a:r>
              <a:rPr lang="en-US" sz="2400" b="1">
                <a:solidFill>
                  <a:srgbClr val="002060"/>
                </a:solidFill>
                <a:latin typeface="Tahoma" panose="020B0604030504040204" pitchFamily="34" charset="0"/>
                <a:ea typeface="Tahoma" panose="020B0604030504040204" pitchFamily="34" charset="0"/>
                <a:cs typeface="Tahoma" panose="020B0604030504040204" pitchFamily="34" charset="0"/>
              </a:rPr>
              <a:t> as measured by the Medicaid Program, before application of any disregard, including an expense-related, block, or other disregard, </a:t>
            </a: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that does not exceed National School Lunch Program (NSLP) demonstration income standards applicable to family size.</a:t>
            </a:r>
          </a:p>
        </p:txBody>
      </p:sp>
      <p:sp>
        <p:nvSpPr>
          <p:cNvPr id="4" name="Slide Number Placeholder 3"/>
          <p:cNvSpPr>
            <a:spLocks noGrp="1"/>
          </p:cNvSpPr>
          <p:nvPr>
            <p:ph type="sldNum" sz="quarter" idx="12"/>
          </p:nvPr>
        </p:nvSpPr>
        <p:spPr/>
        <p:txBody>
          <a:bodyPr/>
          <a:lstStyle/>
          <a:p>
            <a:fld id="{3326B50C-F9A8-46C8-AAB3-BD926B94B5C7}" type="slidenum">
              <a:rPr lang="en-US" smtClean="0"/>
              <a:t>10</a:t>
            </a:fld>
            <a:endParaRPr lang="en-US"/>
          </a:p>
        </p:txBody>
      </p:sp>
    </p:spTree>
    <p:extLst>
      <p:ext uri="{BB962C8B-B14F-4D97-AF65-F5344CB8AC3E}">
        <p14:creationId xmlns:p14="http://schemas.microsoft.com/office/powerpoint/2010/main" val="3962813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762000"/>
          </a:xfrm>
        </p:spPr>
        <p:txBody>
          <a:bodyPr>
            <a:normAutofit/>
          </a:bodyPr>
          <a:lstStyle/>
          <a:p>
            <a:r>
              <a:rPr lang="en-US" sz="3200" b="1">
                <a:solidFill>
                  <a:srgbClr val="002060"/>
                </a:solidFill>
                <a:latin typeface="Tahoma" panose="020B0604030504040204" pitchFamily="34" charset="0"/>
                <a:ea typeface="Tahoma" panose="020B0604030504040204" pitchFamily="34" charset="0"/>
                <a:cs typeface="Tahoma" panose="020B0604030504040204" pitchFamily="34" charset="0"/>
              </a:rPr>
              <a:t>Definitions in Demonstration Projects</a:t>
            </a:r>
          </a:p>
        </p:txBody>
      </p:sp>
      <p:sp>
        <p:nvSpPr>
          <p:cNvPr id="3" name="Content Placeholder 2"/>
          <p:cNvSpPr>
            <a:spLocks noGrp="1"/>
          </p:cNvSpPr>
          <p:nvPr>
            <p:ph idx="1"/>
          </p:nvPr>
        </p:nvSpPr>
        <p:spPr>
          <a:xfrm>
            <a:off x="381000" y="1447800"/>
            <a:ext cx="8229600" cy="4953000"/>
          </a:xfrm>
        </p:spPr>
        <p:txBody>
          <a:bodyPr>
            <a:noAutofit/>
          </a:bodyPr>
          <a:lstStyle/>
          <a:p>
            <a:pPr marL="1588" lvl="3" indent="0">
              <a:spcAft>
                <a:spcPts val="1200"/>
              </a:spcAft>
              <a:buClr>
                <a:srgbClr val="7030A0"/>
              </a:buClr>
              <a:buSzPct val="100000"/>
              <a:buNone/>
            </a:pPr>
            <a:r>
              <a:rPr lang="en-US" sz="2400" b="1">
                <a:solidFill>
                  <a:srgbClr val="002060"/>
                </a:solidFill>
                <a:latin typeface="Tahoma" panose="020B0604030504040204" pitchFamily="34" charset="0"/>
                <a:ea typeface="Tahoma" panose="020B0604030504040204" pitchFamily="34" charset="0"/>
                <a:cs typeface="Tahoma" panose="020B0604030504040204" pitchFamily="34" charset="0"/>
              </a:rPr>
              <a:t>NSLP income eligibility standards will be used in the demonstration projects—</a:t>
            </a:r>
          </a:p>
          <a:p>
            <a:pPr marL="667512" lvl="4" indent="-457200">
              <a:spcAft>
                <a:spcPts val="1200"/>
              </a:spcAft>
              <a:buClr>
                <a:srgbClr val="0070C0"/>
              </a:buClr>
              <a:buSzPct val="80000"/>
              <a:buFont typeface="Garamond" panose="02020404030301010803" pitchFamily="18" charset="0"/>
              <a:buChar char="●"/>
            </a:pPr>
            <a:r>
              <a:rPr lang="en-US" sz="2400" b="1">
                <a:solidFill>
                  <a:srgbClr val="002060"/>
                </a:solidFill>
                <a:latin typeface="Tahoma" panose="020B0604030504040204" pitchFamily="34" charset="0"/>
                <a:ea typeface="Tahoma" panose="020B0604030504040204" pitchFamily="34" charset="0"/>
                <a:cs typeface="Tahoma" panose="020B0604030504040204" pitchFamily="34" charset="0"/>
              </a:rPr>
              <a:t>130%</a:t>
            </a: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 of the Federal Poverty Level (FPL) for </a:t>
            </a:r>
            <a:r>
              <a:rPr lang="en-US" sz="2400" b="1">
                <a:solidFill>
                  <a:srgbClr val="002060"/>
                </a:solidFill>
                <a:latin typeface="Tahoma" panose="020B0604030504040204" pitchFamily="34" charset="0"/>
                <a:ea typeface="Tahoma" panose="020B0604030504040204" pitchFamily="34" charset="0"/>
                <a:cs typeface="Tahoma" panose="020B0604030504040204" pitchFamily="34" charset="0"/>
              </a:rPr>
              <a:t>free</a:t>
            </a: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 meal eligibility</a:t>
            </a:r>
          </a:p>
          <a:p>
            <a:pPr marL="667512" lvl="4" indent="-457200">
              <a:spcAft>
                <a:spcPts val="1200"/>
              </a:spcAft>
              <a:buClr>
                <a:srgbClr val="0070C0"/>
              </a:buClr>
              <a:buSzPct val="80000"/>
              <a:buFont typeface="Garamond" panose="02020404030301010803" pitchFamily="18" charset="0"/>
              <a:buChar char="●"/>
            </a:pPr>
            <a:r>
              <a:rPr lang="en-US" sz="2400" b="1">
                <a:solidFill>
                  <a:srgbClr val="002060"/>
                </a:solidFill>
                <a:latin typeface="Tahoma" panose="020B0604030504040204" pitchFamily="34" charset="0"/>
                <a:ea typeface="Tahoma" panose="020B0604030504040204" pitchFamily="34" charset="0"/>
                <a:cs typeface="Tahoma" panose="020B0604030504040204" pitchFamily="34" charset="0"/>
              </a:rPr>
              <a:t>185%</a:t>
            </a: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 of the FPL for </a:t>
            </a:r>
            <a:r>
              <a:rPr lang="en-US" sz="2400" b="1">
                <a:solidFill>
                  <a:srgbClr val="002060"/>
                </a:solidFill>
                <a:latin typeface="Tahoma" panose="020B0604030504040204" pitchFamily="34" charset="0"/>
                <a:ea typeface="Tahoma" panose="020B0604030504040204" pitchFamily="34" charset="0"/>
                <a:cs typeface="Tahoma" panose="020B0604030504040204" pitchFamily="34" charset="0"/>
              </a:rPr>
              <a:t>reduced price </a:t>
            </a: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meal eligibility</a:t>
            </a:r>
          </a:p>
          <a:p>
            <a:pPr marL="210312" lvl="4" indent="0">
              <a:spcAft>
                <a:spcPts val="1200"/>
              </a:spcAft>
              <a:buClr>
                <a:srgbClr val="0070C0"/>
              </a:buClr>
              <a:buSzPct val="80000"/>
              <a:buNone/>
            </a:pPr>
            <a:endParaRPr lang="en-US" sz="2800">
              <a:solidFill>
                <a:schemeClr val="tx1"/>
              </a:solidFill>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3326B50C-F9A8-46C8-AAB3-BD926B94B5C7}" type="slidenum">
              <a:rPr lang="en-US" smtClean="0"/>
              <a:t>11</a:t>
            </a:fld>
            <a:endParaRPr lang="en-US"/>
          </a:p>
        </p:txBody>
      </p:sp>
    </p:spTree>
    <p:extLst>
      <p:ext uri="{BB962C8B-B14F-4D97-AF65-F5344CB8AC3E}">
        <p14:creationId xmlns:p14="http://schemas.microsoft.com/office/powerpoint/2010/main" val="1556100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762000"/>
          </a:xfrm>
        </p:spPr>
        <p:txBody>
          <a:bodyPr>
            <a:normAutofit/>
          </a:bodyPr>
          <a:lstStyle/>
          <a:p>
            <a:r>
              <a:rPr lang="en-US" sz="3200" b="1">
                <a:solidFill>
                  <a:srgbClr val="002060"/>
                </a:solidFill>
                <a:latin typeface="Tahoma" panose="020B0604030504040204" pitchFamily="34" charset="0"/>
                <a:ea typeface="Tahoma" panose="020B0604030504040204" pitchFamily="34" charset="0"/>
                <a:cs typeface="Tahoma" panose="020B0604030504040204" pitchFamily="34" charset="0"/>
              </a:rPr>
              <a:t>Definitions in Demonstration Projects</a:t>
            </a:r>
          </a:p>
        </p:txBody>
      </p:sp>
      <p:sp>
        <p:nvSpPr>
          <p:cNvPr id="3" name="Content Placeholder 2"/>
          <p:cNvSpPr>
            <a:spLocks noGrp="1"/>
          </p:cNvSpPr>
          <p:nvPr>
            <p:ph idx="1"/>
          </p:nvPr>
        </p:nvSpPr>
        <p:spPr>
          <a:xfrm>
            <a:off x="381000" y="1295400"/>
            <a:ext cx="8229600" cy="4953000"/>
          </a:xfrm>
        </p:spPr>
        <p:txBody>
          <a:bodyPr>
            <a:noAutofit/>
          </a:bodyPr>
          <a:lstStyle/>
          <a:p>
            <a:pPr marL="1588" lvl="3" indent="0">
              <a:spcAft>
                <a:spcPts val="1200"/>
              </a:spcAft>
              <a:buClr>
                <a:srgbClr val="7030A0"/>
              </a:buClr>
              <a:buSzPct val="100000"/>
              <a:buNone/>
            </a:pP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What does </a:t>
            </a:r>
            <a:r>
              <a:rPr lang="en-US" sz="2400" b="1">
                <a:solidFill>
                  <a:srgbClr val="002060"/>
                </a:solidFill>
                <a:latin typeface="Tahoma" panose="020B0604030504040204" pitchFamily="34" charset="0"/>
                <a:ea typeface="Tahoma" panose="020B0604030504040204" pitchFamily="34" charset="0"/>
                <a:cs typeface="Tahoma" panose="020B0604030504040204" pitchFamily="34" charset="0"/>
              </a:rPr>
              <a:t>“income as measured by the Medicaid Program, before application of any expense, block, or other disregard” </a:t>
            </a: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mean for the demonstration projects?</a:t>
            </a:r>
          </a:p>
          <a:p>
            <a:pPr marL="458788" lvl="3" indent="-457200">
              <a:spcAft>
                <a:spcPts val="1200"/>
              </a:spcAft>
              <a:buClr>
                <a:srgbClr val="0070C0"/>
              </a:buClr>
              <a:buSzPct val="80000"/>
              <a:buFont typeface="Garamond" panose="02020404030301010803" pitchFamily="18" charset="0"/>
              <a:buChar char="●"/>
            </a:pP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For nearly all Medicaid beneficiaries, a portion of their otherwise-countable income is excluded, or “disregarded,” in determining income eligibility.</a:t>
            </a:r>
          </a:p>
          <a:p>
            <a:pPr marL="458788" lvl="3" indent="-457200">
              <a:spcAft>
                <a:spcPts val="1200"/>
              </a:spcAft>
              <a:buClr>
                <a:srgbClr val="0070C0"/>
              </a:buClr>
              <a:buSzPct val="80000"/>
              <a:buFont typeface="Garamond" panose="02020404030301010803" pitchFamily="18" charset="0"/>
              <a:buChar char="●"/>
            </a:pP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Income that is disregarded for purposes of Medicaid eligibility will not be excluded for purposes of this demonstration. </a:t>
            </a:r>
            <a:endParaRPr lang="en-US" sz="2400" strike="sngStrike">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lstStyle/>
          <a:p>
            <a:fld id="{3326B50C-F9A8-46C8-AAB3-BD926B94B5C7}" type="slidenum">
              <a:rPr lang="en-US" smtClean="0"/>
              <a:t>12</a:t>
            </a:fld>
            <a:endParaRPr lang="en-US"/>
          </a:p>
        </p:txBody>
      </p:sp>
    </p:spTree>
    <p:extLst>
      <p:ext uri="{BB962C8B-B14F-4D97-AF65-F5344CB8AC3E}">
        <p14:creationId xmlns:p14="http://schemas.microsoft.com/office/powerpoint/2010/main" val="2761214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229600" cy="762000"/>
          </a:xfrm>
        </p:spPr>
        <p:txBody>
          <a:bodyPr>
            <a:normAutofit/>
          </a:bodyPr>
          <a:lstStyle/>
          <a:p>
            <a:r>
              <a:rPr lang="en-US" sz="3200" b="1">
                <a:solidFill>
                  <a:srgbClr val="002060"/>
                </a:solidFill>
                <a:latin typeface="Tahoma" panose="020B0604030504040204" pitchFamily="34" charset="0"/>
                <a:ea typeface="Tahoma" panose="020B0604030504040204" pitchFamily="34" charset="0"/>
                <a:cs typeface="Tahoma" panose="020B0604030504040204" pitchFamily="34" charset="0"/>
              </a:rPr>
              <a:t>Definitions in Demonstration Projects</a:t>
            </a:r>
          </a:p>
        </p:txBody>
      </p:sp>
      <p:sp>
        <p:nvSpPr>
          <p:cNvPr id="3" name="Content Placeholder 2"/>
          <p:cNvSpPr>
            <a:spLocks noGrp="1"/>
          </p:cNvSpPr>
          <p:nvPr>
            <p:ph idx="1"/>
          </p:nvPr>
        </p:nvSpPr>
        <p:spPr>
          <a:xfrm>
            <a:off x="381000" y="1143000"/>
            <a:ext cx="8305800" cy="4953000"/>
          </a:xfrm>
        </p:spPr>
        <p:txBody>
          <a:bodyPr>
            <a:noAutofit/>
          </a:bodyPr>
          <a:lstStyle/>
          <a:p>
            <a:pPr marL="1588" lvl="3" indent="0">
              <a:spcAft>
                <a:spcPts val="1200"/>
              </a:spcAft>
              <a:buClr>
                <a:srgbClr val="7030A0"/>
              </a:buClr>
              <a:buSzPct val="100000"/>
              <a:buNone/>
            </a:pPr>
            <a:r>
              <a:rPr lang="en-US" sz="2400" b="1">
                <a:solidFill>
                  <a:srgbClr val="002060"/>
                </a:solidFill>
                <a:latin typeface="Tahoma" panose="020B0604030504040204" pitchFamily="34" charset="0"/>
                <a:ea typeface="Tahoma" panose="020B0604030504040204" pitchFamily="34" charset="0"/>
                <a:cs typeface="Tahoma" panose="020B0604030504040204" pitchFamily="34" charset="0"/>
              </a:rPr>
              <a:t>“Modified Adjusted Gross Income” (MAGI)</a:t>
            </a:r>
          </a:p>
          <a:p>
            <a:pPr marL="463550" indent="-463550">
              <a:spcAft>
                <a:spcPts val="1200"/>
              </a:spcAft>
            </a:pP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For most Medicaid populations, countable income is based on the income rules of the Internal Revenue Code (IRC). “MAGI” refers to the IRC rules, with further changes under the Medicaid program. </a:t>
            </a:r>
            <a:endParaRPr lang="en-US" sz="2400" strike="sngStrike">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63550" indent="-463550">
              <a:spcAft>
                <a:spcPts val="1200"/>
              </a:spcAft>
            </a:pP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In determining MAGI income eligibility, all state Medicaid programs apply a disregard to otherwise-countable income equivalent to five percentage points of the FPL, for those individuals whose family income is above the highest relevant eligibility standard. We refer to this as the “5 percentage point” disregard in this presentation. </a:t>
            </a:r>
            <a:endParaRPr lang="en-US" sz="2400" strike="sngStrike">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lstStyle/>
          <a:p>
            <a:fld id="{3326B50C-F9A8-46C8-AAB3-BD926B94B5C7}" type="slidenum">
              <a:rPr lang="en-US" smtClean="0"/>
              <a:t>13</a:t>
            </a:fld>
            <a:endParaRPr lang="en-US"/>
          </a:p>
        </p:txBody>
      </p:sp>
    </p:spTree>
    <p:extLst>
      <p:ext uri="{BB962C8B-B14F-4D97-AF65-F5344CB8AC3E}">
        <p14:creationId xmlns:p14="http://schemas.microsoft.com/office/powerpoint/2010/main" val="1798958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229600" cy="609600"/>
          </a:xfrm>
        </p:spPr>
        <p:txBody>
          <a:bodyPr>
            <a:normAutofit fontScale="90000"/>
          </a:bodyPr>
          <a:lstStyle/>
          <a:p>
            <a:r>
              <a:rPr lang="en-US" sz="3600" b="1">
                <a:solidFill>
                  <a:srgbClr val="002060"/>
                </a:solidFill>
                <a:latin typeface="Tahoma" panose="020B0604030504040204" pitchFamily="34" charset="0"/>
                <a:ea typeface="Tahoma" panose="020B0604030504040204" pitchFamily="34" charset="0"/>
                <a:cs typeface="Tahoma" panose="020B0604030504040204" pitchFamily="34" charset="0"/>
              </a:rPr>
              <a:t>Definitions in Demonstration Projects</a:t>
            </a:r>
          </a:p>
        </p:txBody>
      </p:sp>
      <p:sp>
        <p:nvSpPr>
          <p:cNvPr id="3" name="Content Placeholder 2"/>
          <p:cNvSpPr>
            <a:spLocks noGrp="1"/>
          </p:cNvSpPr>
          <p:nvPr>
            <p:ph idx="1"/>
          </p:nvPr>
        </p:nvSpPr>
        <p:spPr>
          <a:xfrm>
            <a:off x="381000" y="1295400"/>
            <a:ext cx="8229600" cy="4876800"/>
          </a:xfrm>
        </p:spPr>
        <p:txBody>
          <a:bodyPr>
            <a:noAutofit/>
          </a:bodyPr>
          <a:lstStyle/>
          <a:p>
            <a:pPr marL="1588" lvl="3" indent="0">
              <a:spcAft>
                <a:spcPts val="1200"/>
              </a:spcAft>
              <a:buClr>
                <a:srgbClr val="7030A0"/>
              </a:buClr>
              <a:buSzPct val="100000"/>
              <a:buNone/>
            </a:pPr>
            <a:r>
              <a:rPr lang="en-US" sz="2400" b="1">
                <a:solidFill>
                  <a:srgbClr val="002060"/>
                </a:solidFill>
                <a:latin typeface="Tahoma" panose="020B0604030504040204" pitchFamily="34" charset="0"/>
                <a:ea typeface="Tahoma" panose="020B0604030504040204" pitchFamily="34" charset="0"/>
                <a:cs typeface="Tahoma" panose="020B0604030504040204" pitchFamily="34" charset="0"/>
              </a:rPr>
              <a:t>MAGI Categories</a:t>
            </a: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sz="2400" b="1">
                <a:solidFill>
                  <a:srgbClr val="002060"/>
                </a:solidFill>
                <a:latin typeface="Tahoma" panose="020B0604030504040204" pitchFamily="34" charset="0"/>
                <a:ea typeface="Tahoma" panose="020B0604030504040204" pitchFamily="34" charset="0"/>
                <a:cs typeface="Tahoma" panose="020B0604030504040204" pitchFamily="34" charset="0"/>
              </a:rPr>
              <a:t>Income Definition for Direct Certification Demonstration Projects</a:t>
            </a:r>
          </a:p>
          <a:p>
            <a:pPr marL="458788" lvl="3" indent="-457200">
              <a:spcAft>
                <a:spcPts val="1200"/>
              </a:spcAft>
              <a:buClr>
                <a:srgbClr val="0070C0"/>
              </a:buClr>
              <a:buSzPct val="80000"/>
              <a:buFont typeface="Garamond" panose="02020404030301010803" pitchFamily="18" charset="0"/>
              <a:buChar char="●"/>
            </a:pP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For purposes of the direct certification demonstration projects, </a:t>
            </a:r>
            <a:r>
              <a:rPr lang="en-US" sz="2400" b="1">
                <a:solidFill>
                  <a:srgbClr val="002060"/>
                </a:solidFill>
                <a:latin typeface="Tahoma" panose="020B0604030504040204" pitchFamily="34" charset="0"/>
                <a:ea typeface="Tahoma" panose="020B0604030504040204" pitchFamily="34" charset="0"/>
                <a:cs typeface="Tahoma" panose="020B0604030504040204" pitchFamily="34" charset="0"/>
              </a:rPr>
              <a:t>“family income as measured by Medicaid, before the application of any disregard, including an expense-related, block, or other disregard” </a:t>
            </a: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means—</a:t>
            </a:r>
          </a:p>
          <a:p>
            <a:pPr marL="795338" lvl="4" indent="-338138">
              <a:spcAft>
                <a:spcPts val="1200"/>
              </a:spcAft>
              <a:buClr>
                <a:srgbClr val="0070C0"/>
              </a:buClr>
              <a:buSzPct val="80000"/>
              <a:buFont typeface="Wingdings" panose="05000000000000000000" pitchFamily="2" charset="2"/>
              <a:buChar char="§"/>
            </a:pPr>
            <a:r>
              <a:rPr lang="en-US" sz="2400" b="1">
                <a:solidFill>
                  <a:srgbClr val="002060"/>
                </a:solidFill>
                <a:latin typeface="Tahoma" panose="020B0604030504040204" pitchFamily="34" charset="0"/>
                <a:ea typeface="Tahoma" panose="020B0604030504040204" pitchFamily="34" charset="0"/>
                <a:cs typeface="Tahoma" panose="020B0604030504040204" pitchFamily="34" charset="0"/>
              </a:rPr>
              <a:t>MAGI income amount</a:t>
            </a: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 as calculated/measured by Medicaid, before application of the five percentage point income disregard. </a:t>
            </a:r>
            <a:endParaRPr lang="en-US" sz="2400" strike="sngStrike">
              <a:solidFill>
                <a:srgbClr val="002060"/>
              </a:solidFill>
              <a:latin typeface="Tahoma" panose="020B0604030504040204" pitchFamily="34" charset="0"/>
              <a:ea typeface="Tahoma" panose="020B0604030504040204" pitchFamily="34" charset="0"/>
              <a:cs typeface="Tahoma" panose="020B0604030504040204" pitchFamily="34" charset="0"/>
            </a:endParaRPr>
          </a:p>
          <a:p>
            <a:pPr marL="1588" lvl="3" indent="0">
              <a:spcAft>
                <a:spcPts val="1200"/>
              </a:spcAft>
              <a:buClr>
                <a:srgbClr val="0070C0"/>
              </a:buClr>
              <a:buSzPct val="80000"/>
              <a:buNone/>
            </a:pPr>
            <a:endParaRPr lang="en-US" sz="2800">
              <a:solidFill>
                <a:srgbClr val="0070C0"/>
              </a:solidFill>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3326B50C-F9A8-46C8-AAB3-BD926B94B5C7}" type="slidenum">
              <a:rPr lang="en-US" smtClean="0"/>
              <a:t>14</a:t>
            </a:fld>
            <a:endParaRPr lang="en-US"/>
          </a:p>
        </p:txBody>
      </p:sp>
    </p:spTree>
    <p:extLst>
      <p:ext uri="{BB962C8B-B14F-4D97-AF65-F5344CB8AC3E}">
        <p14:creationId xmlns:p14="http://schemas.microsoft.com/office/powerpoint/2010/main" val="2227995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762000"/>
          </a:xfrm>
        </p:spPr>
        <p:txBody>
          <a:bodyPr>
            <a:normAutofit/>
          </a:bodyPr>
          <a:lstStyle/>
          <a:p>
            <a:r>
              <a:rPr lang="en-US" sz="3200" b="1">
                <a:solidFill>
                  <a:srgbClr val="002060"/>
                </a:solidFill>
                <a:latin typeface="Tahoma" panose="020B0604030504040204" pitchFamily="34" charset="0"/>
                <a:ea typeface="Tahoma" panose="020B0604030504040204" pitchFamily="34" charset="0"/>
                <a:cs typeface="Tahoma" panose="020B0604030504040204" pitchFamily="34" charset="0"/>
              </a:rPr>
              <a:t>Definitions in Demonstration Projects</a:t>
            </a:r>
          </a:p>
        </p:txBody>
      </p:sp>
      <p:sp>
        <p:nvSpPr>
          <p:cNvPr id="3" name="Content Placeholder 2"/>
          <p:cNvSpPr>
            <a:spLocks noGrp="1"/>
          </p:cNvSpPr>
          <p:nvPr>
            <p:ph idx="1"/>
          </p:nvPr>
        </p:nvSpPr>
        <p:spPr>
          <a:xfrm>
            <a:off x="381000" y="1295400"/>
            <a:ext cx="8382000" cy="4876800"/>
          </a:xfrm>
        </p:spPr>
        <p:txBody>
          <a:bodyPr>
            <a:noAutofit/>
          </a:bodyPr>
          <a:lstStyle/>
          <a:p>
            <a:pPr marL="0" indent="0">
              <a:spcAft>
                <a:spcPts val="1200"/>
              </a:spcAft>
              <a:buNone/>
            </a:pPr>
            <a:r>
              <a:rPr lang="en-US" sz="2400" b="1">
                <a:solidFill>
                  <a:srgbClr val="002060"/>
                </a:solidFill>
                <a:latin typeface="Tahoma" panose="020B0604030504040204" pitchFamily="34" charset="0"/>
                <a:ea typeface="Tahoma" panose="020B0604030504040204" pitchFamily="34" charset="0"/>
                <a:cs typeface="Tahoma" panose="020B0604030504040204" pitchFamily="34" charset="0"/>
              </a:rPr>
              <a:t>MAGI Categories</a:t>
            </a: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sz="2400" b="1">
                <a:solidFill>
                  <a:srgbClr val="002060"/>
                </a:solidFill>
                <a:latin typeface="Tahoma" panose="020B0604030504040204" pitchFamily="34" charset="0"/>
                <a:ea typeface="Tahoma" panose="020B0604030504040204" pitchFamily="34" charset="0"/>
                <a:cs typeface="Tahoma" panose="020B0604030504040204" pitchFamily="34" charset="0"/>
              </a:rPr>
              <a:t>To identify children eligible for direct certification, State Medicaid agencies should</a:t>
            </a: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457200" lvl="1" indent="-339725">
              <a:spcAft>
                <a:spcPts val="1200"/>
              </a:spcAft>
              <a:buSzPct val="80000"/>
              <a:buFont typeface="Georgia" panose="02040502050405020303" pitchFamily="18" charset="0"/>
              <a:buChar char="●"/>
            </a:pP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Determine family’s MAGI income amount, </a:t>
            </a:r>
            <a:r>
              <a:rPr lang="en-US" sz="2400" b="1" u="sng">
                <a:solidFill>
                  <a:srgbClr val="002060"/>
                </a:solidFill>
                <a:latin typeface="Tahoma" panose="020B0604030504040204" pitchFamily="34" charset="0"/>
                <a:ea typeface="Tahoma" panose="020B0604030504040204" pitchFamily="34" charset="0"/>
                <a:cs typeface="Tahoma" panose="020B0604030504040204" pitchFamily="34" charset="0"/>
              </a:rPr>
              <a:t>before</a:t>
            </a:r>
            <a:r>
              <a:rPr lang="en-US" sz="2400" b="1">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application of the 5 percentage point disregard.</a:t>
            </a:r>
          </a:p>
          <a:p>
            <a:pPr marL="457200" lvl="1" indent="-339725">
              <a:spcAft>
                <a:spcPts val="1200"/>
              </a:spcAft>
              <a:buSzPct val="80000"/>
              <a:buFont typeface="Georgia" panose="02040502050405020303" pitchFamily="18" charset="0"/>
              <a:buChar char="●"/>
            </a:pP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Compare MAGI income amount to NSLP income standard for household size used in Medicaid eligibility determination. Income must not exceed—</a:t>
            </a:r>
          </a:p>
          <a:p>
            <a:pPr marL="725488" lvl="2" indent="-268288">
              <a:spcAft>
                <a:spcPts val="1200"/>
              </a:spcAft>
              <a:buSzPct val="80000"/>
              <a:buFont typeface="Wingdings" panose="05000000000000000000" pitchFamily="2" charset="2"/>
              <a:buChar char="§"/>
            </a:pPr>
            <a:r>
              <a:rPr lang="en-US" b="1">
                <a:solidFill>
                  <a:srgbClr val="002060"/>
                </a:solidFill>
                <a:latin typeface="Tahoma" panose="020B0604030504040204" pitchFamily="34" charset="0"/>
                <a:ea typeface="Tahoma" panose="020B0604030504040204" pitchFamily="34" charset="0"/>
                <a:cs typeface="Tahoma" panose="020B0604030504040204" pitchFamily="34" charset="0"/>
              </a:rPr>
              <a:t>130% </a:t>
            </a:r>
            <a:r>
              <a:rPr lang="en-US">
                <a:solidFill>
                  <a:srgbClr val="002060"/>
                </a:solidFill>
                <a:latin typeface="Tahoma" panose="020B0604030504040204" pitchFamily="34" charset="0"/>
                <a:ea typeface="Tahoma" panose="020B0604030504040204" pitchFamily="34" charset="0"/>
                <a:cs typeface="Tahoma" panose="020B0604030504040204" pitchFamily="34" charset="0"/>
              </a:rPr>
              <a:t>of the </a:t>
            </a:r>
            <a:r>
              <a:rPr lang="en-US" b="1">
                <a:solidFill>
                  <a:srgbClr val="002060"/>
                </a:solidFill>
                <a:latin typeface="Tahoma" panose="020B0604030504040204" pitchFamily="34" charset="0"/>
                <a:ea typeface="Tahoma" panose="020B0604030504040204" pitchFamily="34" charset="0"/>
                <a:cs typeface="Tahoma" panose="020B0604030504040204" pitchFamily="34" charset="0"/>
              </a:rPr>
              <a:t>FPL </a:t>
            </a:r>
            <a:r>
              <a:rPr lang="en-US">
                <a:solidFill>
                  <a:srgbClr val="002060"/>
                </a:solidFill>
                <a:latin typeface="Tahoma" panose="020B0604030504040204" pitchFamily="34" charset="0"/>
                <a:ea typeface="Tahoma" panose="020B0604030504040204" pitchFamily="34" charset="0"/>
                <a:cs typeface="Tahoma" panose="020B0604030504040204" pitchFamily="34" charset="0"/>
              </a:rPr>
              <a:t>for free meal eligibility.</a:t>
            </a:r>
          </a:p>
          <a:p>
            <a:pPr marL="725488" lvl="2" indent="-268288">
              <a:spcAft>
                <a:spcPts val="1200"/>
              </a:spcAft>
              <a:buSzPct val="80000"/>
              <a:buFont typeface="Wingdings" panose="05000000000000000000" pitchFamily="2" charset="2"/>
              <a:buChar char="§"/>
            </a:pPr>
            <a:r>
              <a:rPr lang="en-US" b="1">
                <a:solidFill>
                  <a:srgbClr val="002060"/>
                </a:solidFill>
                <a:latin typeface="Tahoma" panose="020B0604030504040204" pitchFamily="34" charset="0"/>
                <a:ea typeface="Tahoma" panose="020B0604030504040204" pitchFamily="34" charset="0"/>
                <a:cs typeface="Tahoma" panose="020B0604030504040204" pitchFamily="34" charset="0"/>
              </a:rPr>
              <a:t>185% </a:t>
            </a:r>
            <a:r>
              <a:rPr lang="en-US">
                <a:solidFill>
                  <a:srgbClr val="002060"/>
                </a:solidFill>
                <a:latin typeface="Tahoma" panose="020B0604030504040204" pitchFamily="34" charset="0"/>
                <a:ea typeface="Tahoma" panose="020B0604030504040204" pitchFamily="34" charset="0"/>
                <a:cs typeface="Tahoma" panose="020B0604030504040204" pitchFamily="34" charset="0"/>
              </a:rPr>
              <a:t>of the </a:t>
            </a:r>
            <a:r>
              <a:rPr lang="en-US" b="1">
                <a:solidFill>
                  <a:srgbClr val="002060"/>
                </a:solidFill>
                <a:latin typeface="Tahoma" panose="020B0604030504040204" pitchFamily="34" charset="0"/>
                <a:ea typeface="Tahoma" panose="020B0604030504040204" pitchFamily="34" charset="0"/>
                <a:cs typeface="Tahoma" panose="020B0604030504040204" pitchFamily="34" charset="0"/>
              </a:rPr>
              <a:t>FPL</a:t>
            </a:r>
            <a:r>
              <a:rPr lang="en-US">
                <a:solidFill>
                  <a:srgbClr val="002060"/>
                </a:solidFill>
                <a:latin typeface="Tahoma" panose="020B0604030504040204" pitchFamily="34" charset="0"/>
                <a:ea typeface="Tahoma" panose="020B0604030504040204" pitchFamily="34" charset="0"/>
                <a:cs typeface="Tahoma" panose="020B0604030504040204" pitchFamily="34" charset="0"/>
              </a:rPr>
              <a:t> for reduced price meal eligibility.</a:t>
            </a:r>
            <a:endParaRPr lang="en-US">
              <a:solidFill>
                <a:schemeClr val="tx1"/>
              </a:solidFill>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3326B50C-F9A8-46C8-AAB3-BD926B94B5C7}" type="slidenum">
              <a:rPr lang="en-US" smtClean="0"/>
              <a:t>15</a:t>
            </a:fld>
            <a:endParaRPr lang="en-US"/>
          </a:p>
        </p:txBody>
      </p:sp>
    </p:spTree>
    <p:extLst>
      <p:ext uri="{BB962C8B-B14F-4D97-AF65-F5344CB8AC3E}">
        <p14:creationId xmlns:p14="http://schemas.microsoft.com/office/powerpoint/2010/main" val="41708792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533400"/>
          </a:xfrm>
        </p:spPr>
        <p:txBody>
          <a:bodyPr>
            <a:noAutofit/>
          </a:bodyPr>
          <a:lstStyle/>
          <a:p>
            <a:r>
              <a:rPr lang="en-US" sz="3200" b="1">
                <a:solidFill>
                  <a:srgbClr val="002060"/>
                </a:solidFill>
                <a:latin typeface="Tahoma" panose="020B0604030504040204" pitchFamily="34" charset="0"/>
                <a:ea typeface="Tahoma" panose="020B0604030504040204" pitchFamily="34" charset="0"/>
                <a:cs typeface="Tahoma" panose="020B0604030504040204" pitchFamily="34" charset="0"/>
              </a:rPr>
              <a:t>Definitions in Demonstration Projects</a:t>
            </a:r>
          </a:p>
        </p:txBody>
      </p:sp>
      <p:sp>
        <p:nvSpPr>
          <p:cNvPr id="3" name="Content Placeholder 2"/>
          <p:cNvSpPr>
            <a:spLocks noGrp="1"/>
          </p:cNvSpPr>
          <p:nvPr>
            <p:ph idx="1"/>
          </p:nvPr>
        </p:nvSpPr>
        <p:spPr>
          <a:xfrm>
            <a:off x="457200" y="1841768"/>
            <a:ext cx="8153400" cy="3200400"/>
          </a:xfrm>
        </p:spPr>
        <p:txBody>
          <a:bodyPr>
            <a:normAutofit/>
          </a:bodyPr>
          <a:lstStyle/>
          <a:p>
            <a:pPr marL="4763" indent="0">
              <a:spcAft>
                <a:spcPts val="1200"/>
              </a:spcAft>
              <a:buNone/>
            </a:pPr>
            <a:r>
              <a:rPr lang="en-US" sz="2400" b="1">
                <a:solidFill>
                  <a:srgbClr val="002060"/>
                </a:solidFill>
                <a:latin typeface="Tahoma" panose="020B0604030504040204" pitchFamily="34" charset="0"/>
                <a:ea typeface="Tahoma" panose="020B0604030504040204" pitchFamily="34" charset="0"/>
                <a:cs typeface="Tahoma" panose="020B0604030504040204" pitchFamily="34" charset="0"/>
              </a:rPr>
              <a:t>Application of 5 percentage point disregard --</a:t>
            </a:r>
          </a:p>
          <a:p>
            <a:pPr marL="342900" indent="-342900">
              <a:spcAft>
                <a:spcPts val="1200"/>
              </a:spcAft>
            </a:pP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Through the DC-M demonstration projects, we’ve learned that States use different methods for application of the 5 percentage point disregard.</a:t>
            </a:r>
          </a:p>
          <a:p>
            <a:pPr marL="342900" indent="-342900">
              <a:spcAft>
                <a:spcPts val="1200"/>
              </a:spcAft>
            </a:pP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Regardless of the application method used, the results are the same.</a:t>
            </a:r>
          </a:p>
          <a:p>
            <a:pPr lvl="1">
              <a:spcAft>
                <a:spcPts val="1200"/>
              </a:spcAft>
            </a:pPr>
            <a:endParaRPr lang="en-US"/>
          </a:p>
        </p:txBody>
      </p:sp>
      <p:sp>
        <p:nvSpPr>
          <p:cNvPr id="4" name="Slide Number Placeholder 3"/>
          <p:cNvSpPr>
            <a:spLocks noGrp="1"/>
          </p:cNvSpPr>
          <p:nvPr>
            <p:ph type="sldNum" sz="quarter" idx="12"/>
          </p:nvPr>
        </p:nvSpPr>
        <p:spPr/>
        <p:txBody>
          <a:bodyPr/>
          <a:lstStyle/>
          <a:p>
            <a:fld id="{3326B50C-F9A8-46C8-AAB3-BD926B94B5C7}" type="slidenum">
              <a:rPr lang="en-US" smtClean="0"/>
              <a:t>16</a:t>
            </a:fld>
            <a:endParaRPr lang="en-US"/>
          </a:p>
        </p:txBody>
      </p:sp>
    </p:spTree>
    <p:extLst>
      <p:ext uri="{BB962C8B-B14F-4D97-AF65-F5344CB8AC3E}">
        <p14:creationId xmlns:p14="http://schemas.microsoft.com/office/powerpoint/2010/main" val="1284860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8305800" cy="4858512"/>
          </a:xfrm>
        </p:spPr>
        <p:txBody>
          <a:bodyPr>
            <a:normAutofit/>
          </a:bodyPr>
          <a:lstStyle/>
          <a:p>
            <a:pPr marL="118872" indent="0">
              <a:spcAft>
                <a:spcPts val="1200"/>
              </a:spcAft>
              <a:buNone/>
            </a:pPr>
            <a:r>
              <a:rPr lang="en-US" sz="2600">
                <a:solidFill>
                  <a:srgbClr val="002060"/>
                </a:solidFill>
                <a:latin typeface="Tahoma" panose="020B0604030504040204" pitchFamily="34" charset="0"/>
                <a:ea typeface="Tahoma" panose="020B0604030504040204" pitchFamily="34" charset="0"/>
                <a:cs typeface="Tahoma" panose="020B0604030504040204" pitchFamily="34" charset="0"/>
              </a:rPr>
              <a:t>Example 1:  </a:t>
            </a:r>
          </a:p>
          <a:p>
            <a:pPr marL="118872" indent="0">
              <a:spcAft>
                <a:spcPts val="1200"/>
              </a:spcAft>
              <a:buNone/>
            </a:pPr>
            <a:r>
              <a:rPr lang="en-US" sz="2600">
                <a:solidFill>
                  <a:srgbClr val="002060"/>
                </a:solidFill>
                <a:latin typeface="Tahoma" panose="020B0604030504040204" pitchFamily="34" charset="0"/>
                <a:ea typeface="Tahoma" panose="020B0604030504040204" pitchFamily="34" charset="0"/>
                <a:cs typeface="Tahoma" panose="020B0604030504040204" pitchFamily="34" charset="0"/>
              </a:rPr>
              <a:t>State’s Medicaid income standard = </a:t>
            </a:r>
            <a:r>
              <a:rPr lang="en-US" sz="2600" b="1">
                <a:solidFill>
                  <a:srgbClr val="002060"/>
                </a:solidFill>
                <a:latin typeface="Tahoma" panose="020B0604030504040204" pitchFamily="34" charset="0"/>
                <a:ea typeface="Tahoma" panose="020B0604030504040204" pitchFamily="34" charset="0"/>
                <a:cs typeface="Tahoma" panose="020B0604030504040204" pitchFamily="34" charset="0"/>
              </a:rPr>
              <a:t>133%</a:t>
            </a:r>
            <a:r>
              <a:rPr lang="en-US" sz="2600">
                <a:solidFill>
                  <a:srgbClr val="002060"/>
                </a:solidFill>
                <a:latin typeface="Tahoma" panose="020B0604030504040204" pitchFamily="34" charset="0"/>
                <a:ea typeface="Tahoma" panose="020B0604030504040204" pitchFamily="34" charset="0"/>
                <a:cs typeface="Tahoma" panose="020B0604030504040204" pitchFamily="34" charset="0"/>
              </a:rPr>
              <a:t> FPL.  </a:t>
            </a:r>
          </a:p>
          <a:p>
            <a:pPr marL="118872" indent="0">
              <a:spcAft>
                <a:spcPts val="1200"/>
              </a:spcAft>
              <a:buNone/>
            </a:pPr>
            <a:r>
              <a:rPr lang="en-US" sz="2600">
                <a:solidFill>
                  <a:srgbClr val="002060"/>
                </a:solidFill>
                <a:latin typeface="Tahoma" panose="020B0604030504040204" pitchFamily="34" charset="0"/>
                <a:ea typeface="Tahoma" panose="020B0604030504040204" pitchFamily="34" charset="0"/>
                <a:cs typeface="Tahoma" panose="020B0604030504040204" pitchFamily="34" charset="0"/>
              </a:rPr>
              <a:t>Child’s household MAGI income =  </a:t>
            </a:r>
            <a:r>
              <a:rPr lang="en-US" sz="2600" b="1">
                <a:solidFill>
                  <a:srgbClr val="002060"/>
                </a:solidFill>
                <a:latin typeface="Tahoma" panose="020B0604030504040204" pitchFamily="34" charset="0"/>
                <a:ea typeface="Tahoma" panose="020B0604030504040204" pitchFamily="34" charset="0"/>
                <a:cs typeface="Tahoma" panose="020B0604030504040204" pitchFamily="34" charset="0"/>
              </a:rPr>
              <a:t>129</a:t>
            </a:r>
            <a:r>
              <a:rPr lang="en-US" sz="2600">
                <a:solidFill>
                  <a:srgbClr val="002060"/>
                </a:solidFill>
                <a:latin typeface="Tahoma" panose="020B0604030504040204" pitchFamily="34" charset="0"/>
                <a:ea typeface="Tahoma" panose="020B0604030504040204" pitchFamily="34" charset="0"/>
                <a:cs typeface="Tahoma" panose="020B0604030504040204" pitchFamily="34" charset="0"/>
              </a:rPr>
              <a:t>% FPL</a:t>
            </a:r>
          </a:p>
          <a:p>
            <a:pPr marL="118872" indent="0">
              <a:spcAft>
                <a:spcPts val="1200"/>
              </a:spcAft>
              <a:buNone/>
            </a:pPr>
            <a:r>
              <a:rPr lang="en-US" sz="2600">
                <a:solidFill>
                  <a:srgbClr val="002060"/>
                </a:solidFill>
                <a:latin typeface="Tahoma" panose="020B0604030504040204" pitchFamily="34" charset="0"/>
                <a:ea typeface="Tahoma" panose="020B0604030504040204" pitchFamily="34" charset="0"/>
                <a:cs typeface="Tahoma" panose="020B0604030504040204" pitchFamily="34" charset="0"/>
              </a:rPr>
              <a:t>State Medicaid agency does </a:t>
            </a:r>
            <a:r>
              <a:rPr lang="en-US" sz="2600" i="1">
                <a:solidFill>
                  <a:srgbClr val="002060"/>
                </a:solidFill>
                <a:latin typeface="Tahoma" panose="020B0604030504040204" pitchFamily="34" charset="0"/>
                <a:ea typeface="Tahoma" panose="020B0604030504040204" pitchFamily="34" charset="0"/>
                <a:cs typeface="Tahoma" panose="020B0604030504040204" pitchFamily="34" charset="0"/>
              </a:rPr>
              <a:t>not</a:t>
            </a:r>
            <a:r>
              <a:rPr lang="en-US" sz="2600">
                <a:solidFill>
                  <a:srgbClr val="002060"/>
                </a:solidFill>
                <a:latin typeface="Tahoma" panose="020B0604030504040204" pitchFamily="34" charset="0"/>
                <a:ea typeface="Tahoma" panose="020B0604030504040204" pitchFamily="34" charset="0"/>
                <a:cs typeface="Tahoma" panose="020B0604030504040204" pitchFamily="34" charset="0"/>
              </a:rPr>
              <a:t> apply 5 percentage point disregard since child’s household meets 133% FPL standard without disregard.  Child is eligible for Medicaid.</a:t>
            </a:r>
          </a:p>
          <a:p>
            <a:pPr marL="52388" lvl="2" indent="0">
              <a:spcAft>
                <a:spcPts val="1200"/>
              </a:spcAft>
              <a:buNone/>
            </a:pPr>
            <a:r>
              <a:rPr lang="en-US" b="1">
                <a:solidFill>
                  <a:srgbClr val="002060"/>
                </a:solidFill>
                <a:latin typeface="Tahoma" panose="020B0604030504040204" pitchFamily="34" charset="0"/>
                <a:ea typeface="Tahoma" panose="020B0604030504040204" pitchFamily="34" charset="0"/>
                <a:cs typeface="Tahoma" panose="020B0604030504040204" pitchFamily="34" charset="0"/>
              </a:rPr>
              <a:t>Child is eligible to be directly certified for free school meals since MAGI income, before 5 percentage point disregard, does not exceed 130%</a:t>
            </a:r>
          </a:p>
        </p:txBody>
      </p:sp>
      <p:sp>
        <p:nvSpPr>
          <p:cNvPr id="4" name="Slide Number Placeholder 3"/>
          <p:cNvSpPr>
            <a:spLocks noGrp="1"/>
          </p:cNvSpPr>
          <p:nvPr>
            <p:ph type="sldNum" sz="quarter" idx="12"/>
          </p:nvPr>
        </p:nvSpPr>
        <p:spPr/>
        <p:txBody>
          <a:bodyPr/>
          <a:lstStyle/>
          <a:p>
            <a:fld id="{3326B50C-F9A8-46C8-AAB3-BD926B94B5C7}" type="slidenum">
              <a:rPr lang="en-US" smtClean="0"/>
              <a:t>17</a:t>
            </a:fld>
            <a:endParaRPr lang="en-US"/>
          </a:p>
        </p:txBody>
      </p:sp>
      <p:sp>
        <p:nvSpPr>
          <p:cNvPr id="6" name="Title 1"/>
          <p:cNvSpPr>
            <a:spLocks noGrp="1"/>
          </p:cNvSpPr>
          <p:nvPr>
            <p:ph type="title"/>
          </p:nvPr>
        </p:nvSpPr>
        <p:spPr>
          <a:xfrm>
            <a:off x="381000" y="685800"/>
            <a:ext cx="8229600" cy="533400"/>
          </a:xfrm>
        </p:spPr>
        <p:txBody>
          <a:bodyPr>
            <a:noAutofit/>
          </a:bodyPr>
          <a:lstStyle/>
          <a:p>
            <a:r>
              <a:rPr lang="en-US" sz="3200" b="1">
                <a:solidFill>
                  <a:srgbClr val="002060"/>
                </a:solidFill>
                <a:latin typeface="Tahoma" panose="020B0604030504040204" pitchFamily="34" charset="0"/>
                <a:ea typeface="Tahoma" panose="020B0604030504040204" pitchFamily="34" charset="0"/>
                <a:cs typeface="Tahoma" panose="020B0604030504040204" pitchFamily="34" charset="0"/>
              </a:rPr>
              <a:t>MAGI Examples</a:t>
            </a:r>
          </a:p>
        </p:txBody>
      </p:sp>
    </p:spTree>
    <p:extLst>
      <p:ext uri="{BB962C8B-B14F-4D97-AF65-F5344CB8AC3E}">
        <p14:creationId xmlns:p14="http://schemas.microsoft.com/office/powerpoint/2010/main" val="4041868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8509"/>
            <a:ext cx="8229600" cy="4881603"/>
          </a:xfrm>
        </p:spPr>
        <p:txBody>
          <a:bodyPr>
            <a:normAutofit fontScale="92500"/>
          </a:bodyPr>
          <a:lstStyle/>
          <a:p>
            <a:pPr marL="118872" indent="0">
              <a:spcAft>
                <a:spcPts val="600"/>
              </a:spcAft>
              <a:buNone/>
            </a:pPr>
            <a:r>
              <a:rPr lang="en-US" sz="2600">
                <a:solidFill>
                  <a:srgbClr val="002060"/>
                </a:solidFill>
                <a:latin typeface="Tahoma" panose="020B0604030504040204" pitchFamily="34" charset="0"/>
                <a:ea typeface="Tahoma" panose="020B0604030504040204" pitchFamily="34" charset="0"/>
                <a:cs typeface="Tahoma" panose="020B0604030504040204" pitchFamily="34" charset="0"/>
              </a:rPr>
              <a:t>Example 2: </a:t>
            </a:r>
          </a:p>
          <a:p>
            <a:pPr marL="118872" indent="0">
              <a:spcAft>
                <a:spcPts val="1200"/>
              </a:spcAft>
              <a:buNone/>
            </a:pPr>
            <a:r>
              <a:rPr lang="en-US" sz="2600">
                <a:solidFill>
                  <a:srgbClr val="002060"/>
                </a:solidFill>
                <a:latin typeface="Tahoma" panose="020B0604030504040204" pitchFamily="34" charset="0"/>
                <a:ea typeface="Tahoma" panose="020B0604030504040204" pitchFamily="34" charset="0"/>
                <a:cs typeface="Tahoma" panose="020B0604030504040204" pitchFamily="34" charset="0"/>
              </a:rPr>
              <a:t>State’s Medicaid income standard = </a:t>
            </a:r>
            <a:r>
              <a:rPr lang="en-US" sz="2600" b="1">
                <a:solidFill>
                  <a:srgbClr val="002060"/>
                </a:solidFill>
                <a:latin typeface="Tahoma" panose="020B0604030504040204" pitchFamily="34" charset="0"/>
                <a:ea typeface="Tahoma" panose="020B0604030504040204" pitchFamily="34" charset="0"/>
                <a:cs typeface="Tahoma" panose="020B0604030504040204" pitchFamily="34" charset="0"/>
              </a:rPr>
              <a:t>133</a:t>
            </a:r>
            <a:r>
              <a:rPr lang="en-US" sz="2600">
                <a:solidFill>
                  <a:srgbClr val="002060"/>
                </a:solidFill>
                <a:latin typeface="Tahoma" panose="020B0604030504040204" pitchFamily="34" charset="0"/>
                <a:ea typeface="Tahoma" panose="020B0604030504040204" pitchFamily="34" charset="0"/>
                <a:cs typeface="Tahoma" panose="020B0604030504040204" pitchFamily="34" charset="0"/>
              </a:rPr>
              <a:t>% FPL</a:t>
            </a:r>
          </a:p>
          <a:p>
            <a:pPr marL="118872" indent="0">
              <a:spcAft>
                <a:spcPts val="1200"/>
              </a:spcAft>
              <a:buNone/>
            </a:pPr>
            <a:r>
              <a:rPr lang="en-US" sz="2600">
                <a:solidFill>
                  <a:srgbClr val="002060"/>
                </a:solidFill>
                <a:latin typeface="Tahoma" panose="020B0604030504040204" pitchFamily="34" charset="0"/>
                <a:ea typeface="Tahoma" panose="020B0604030504040204" pitchFamily="34" charset="0"/>
                <a:cs typeface="Tahoma" panose="020B0604030504040204" pitchFamily="34" charset="0"/>
              </a:rPr>
              <a:t>Child’s household MAGI income = </a:t>
            </a:r>
            <a:r>
              <a:rPr lang="en-US" sz="2600" b="1">
                <a:solidFill>
                  <a:srgbClr val="002060"/>
                </a:solidFill>
                <a:latin typeface="Tahoma" panose="020B0604030504040204" pitchFamily="34" charset="0"/>
                <a:ea typeface="Tahoma" panose="020B0604030504040204" pitchFamily="34" charset="0"/>
                <a:cs typeface="Tahoma" panose="020B0604030504040204" pitchFamily="34" charset="0"/>
              </a:rPr>
              <a:t>134</a:t>
            </a:r>
            <a:r>
              <a:rPr lang="en-US" sz="2600">
                <a:solidFill>
                  <a:srgbClr val="002060"/>
                </a:solidFill>
                <a:latin typeface="Tahoma" panose="020B0604030504040204" pitchFamily="34" charset="0"/>
                <a:ea typeface="Tahoma" panose="020B0604030504040204" pitchFamily="34" charset="0"/>
                <a:cs typeface="Tahoma" panose="020B0604030504040204" pitchFamily="34" charset="0"/>
              </a:rPr>
              <a:t>% FPL. </a:t>
            </a:r>
          </a:p>
          <a:p>
            <a:pPr marL="118872" indent="0">
              <a:spcAft>
                <a:spcPts val="1200"/>
              </a:spcAft>
              <a:buNone/>
            </a:pPr>
            <a:r>
              <a:rPr lang="en-US" sz="2600">
                <a:solidFill>
                  <a:srgbClr val="002060"/>
                </a:solidFill>
                <a:latin typeface="Tahoma" panose="020B0604030504040204" pitchFamily="34" charset="0"/>
                <a:ea typeface="Tahoma" panose="020B0604030504040204" pitchFamily="34" charset="0"/>
                <a:cs typeface="Tahoma" panose="020B0604030504040204" pitchFamily="34" charset="0"/>
              </a:rPr>
              <a:t>State Medicaid agency applies 5 percentage point disregard which reduces household income to an effective </a:t>
            </a:r>
            <a:r>
              <a:rPr lang="en-US" sz="2600" b="1">
                <a:solidFill>
                  <a:srgbClr val="002060"/>
                </a:solidFill>
                <a:latin typeface="Tahoma" panose="020B0604030504040204" pitchFamily="34" charset="0"/>
                <a:ea typeface="Tahoma" panose="020B0604030504040204" pitchFamily="34" charset="0"/>
                <a:cs typeface="Tahoma" panose="020B0604030504040204" pitchFamily="34" charset="0"/>
              </a:rPr>
              <a:t>129 </a:t>
            </a:r>
            <a:r>
              <a:rPr lang="en-US" sz="2600">
                <a:solidFill>
                  <a:srgbClr val="002060"/>
                </a:solidFill>
                <a:latin typeface="Tahoma" panose="020B0604030504040204" pitchFamily="34" charset="0"/>
                <a:ea typeface="Tahoma" panose="020B0604030504040204" pitchFamily="34" charset="0"/>
                <a:cs typeface="Tahoma" panose="020B0604030504040204" pitchFamily="34" charset="0"/>
              </a:rPr>
              <a:t>percent FPL, so child is eligible for Medicaid. </a:t>
            </a:r>
          </a:p>
          <a:p>
            <a:pPr marL="0" lvl="2" indent="0">
              <a:spcAft>
                <a:spcPts val="1200"/>
              </a:spcAft>
              <a:buNone/>
            </a:pPr>
            <a:r>
              <a:rPr lang="en-US" b="1">
                <a:solidFill>
                  <a:srgbClr val="002060"/>
                </a:solidFill>
                <a:latin typeface="Tahoma" panose="020B0604030504040204" pitchFamily="34" charset="0"/>
                <a:ea typeface="Tahoma" panose="020B0604030504040204" pitchFamily="34" charset="0"/>
                <a:cs typeface="Tahoma" panose="020B0604030504040204" pitchFamily="34" charset="0"/>
              </a:rPr>
              <a:t>Child </a:t>
            </a:r>
            <a:r>
              <a:rPr lang="en-US" b="1" u="sng">
                <a:solidFill>
                  <a:srgbClr val="002060"/>
                </a:solidFill>
                <a:latin typeface="Tahoma" panose="020B0604030504040204" pitchFamily="34" charset="0"/>
                <a:ea typeface="Tahoma" panose="020B0604030504040204" pitchFamily="34" charset="0"/>
                <a:cs typeface="Tahoma" panose="020B0604030504040204" pitchFamily="34" charset="0"/>
              </a:rPr>
              <a:t>is not</a:t>
            </a:r>
            <a:r>
              <a:rPr lang="en-US" b="1">
                <a:solidFill>
                  <a:srgbClr val="002060"/>
                </a:solidFill>
                <a:latin typeface="Tahoma" panose="020B0604030504040204" pitchFamily="34" charset="0"/>
                <a:ea typeface="Tahoma" panose="020B0604030504040204" pitchFamily="34" charset="0"/>
                <a:cs typeface="Tahoma" panose="020B0604030504040204" pitchFamily="34" charset="0"/>
              </a:rPr>
              <a:t> eligible to be directly certified for free school meals since MAGI income, before 5 percentage point disregard, is over 130% FPL. Child </a:t>
            </a:r>
            <a:r>
              <a:rPr lang="en-US" b="1" u="sng">
                <a:solidFill>
                  <a:srgbClr val="002060"/>
                </a:solidFill>
                <a:latin typeface="Tahoma" panose="020B0604030504040204" pitchFamily="34" charset="0"/>
                <a:ea typeface="Tahoma" panose="020B0604030504040204" pitchFamily="34" charset="0"/>
                <a:cs typeface="Tahoma" panose="020B0604030504040204" pitchFamily="34" charset="0"/>
              </a:rPr>
              <a:t>is</a:t>
            </a:r>
            <a:r>
              <a:rPr lang="en-US" b="1">
                <a:solidFill>
                  <a:srgbClr val="002060"/>
                </a:solidFill>
                <a:latin typeface="Tahoma" panose="020B0604030504040204" pitchFamily="34" charset="0"/>
                <a:ea typeface="Tahoma" panose="020B0604030504040204" pitchFamily="34" charset="0"/>
                <a:cs typeface="Tahoma" panose="020B0604030504040204" pitchFamily="34" charset="0"/>
              </a:rPr>
              <a:t> eligible for reduced price meals, since MAGI income does not exceed 185% FPL</a:t>
            </a:r>
          </a:p>
        </p:txBody>
      </p:sp>
      <p:sp>
        <p:nvSpPr>
          <p:cNvPr id="4" name="Slide Number Placeholder 3"/>
          <p:cNvSpPr>
            <a:spLocks noGrp="1"/>
          </p:cNvSpPr>
          <p:nvPr>
            <p:ph type="sldNum" sz="quarter" idx="12"/>
          </p:nvPr>
        </p:nvSpPr>
        <p:spPr/>
        <p:txBody>
          <a:bodyPr/>
          <a:lstStyle/>
          <a:p>
            <a:fld id="{3326B50C-F9A8-46C8-AAB3-BD926B94B5C7}" type="slidenum">
              <a:rPr lang="en-US" smtClean="0"/>
              <a:t>18</a:t>
            </a:fld>
            <a:endParaRPr lang="en-US"/>
          </a:p>
        </p:txBody>
      </p:sp>
      <p:sp>
        <p:nvSpPr>
          <p:cNvPr id="6" name="Title 1"/>
          <p:cNvSpPr>
            <a:spLocks noGrp="1"/>
          </p:cNvSpPr>
          <p:nvPr>
            <p:ph type="title"/>
          </p:nvPr>
        </p:nvSpPr>
        <p:spPr>
          <a:xfrm>
            <a:off x="381000" y="627888"/>
            <a:ext cx="8229600" cy="591312"/>
          </a:xfrm>
        </p:spPr>
        <p:txBody>
          <a:bodyPr>
            <a:noAutofit/>
          </a:bodyPr>
          <a:lstStyle/>
          <a:p>
            <a:r>
              <a:rPr lang="en-US" sz="3200" b="1">
                <a:solidFill>
                  <a:srgbClr val="002060"/>
                </a:solidFill>
                <a:latin typeface="Tahoma" panose="020B0604030504040204" pitchFamily="34" charset="0"/>
                <a:ea typeface="Tahoma" panose="020B0604030504040204" pitchFamily="34" charset="0"/>
                <a:cs typeface="Tahoma" panose="020B0604030504040204" pitchFamily="34" charset="0"/>
              </a:rPr>
              <a:t>MAGI Examples</a:t>
            </a:r>
          </a:p>
        </p:txBody>
      </p:sp>
    </p:spTree>
    <p:extLst>
      <p:ext uri="{BB962C8B-B14F-4D97-AF65-F5344CB8AC3E}">
        <p14:creationId xmlns:p14="http://schemas.microsoft.com/office/powerpoint/2010/main" val="3326616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762000"/>
          </a:xfrm>
        </p:spPr>
        <p:txBody>
          <a:bodyPr>
            <a:normAutofit/>
          </a:bodyPr>
          <a:lstStyle/>
          <a:p>
            <a:r>
              <a:rPr lang="en-US" sz="3200" b="1">
                <a:solidFill>
                  <a:srgbClr val="002060"/>
                </a:solidFill>
                <a:latin typeface="Tahoma" panose="020B0604030504040204" pitchFamily="34" charset="0"/>
                <a:ea typeface="Tahoma" panose="020B0604030504040204" pitchFamily="34" charset="0"/>
                <a:cs typeface="Tahoma" panose="020B0604030504040204" pitchFamily="34" charset="0"/>
              </a:rPr>
              <a:t>Definitions in Demonstration Projects</a:t>
            </a:r>
          </a:p>
        </p:txBody>
      </p:sp>
      <p:sp>
        <p:nvSpPr>
          <p:cNvPr id="3" name="Content Placeholder 2"/>
          <p:cNvSpPr>
            <a:spLocks noGrp="1"/>
          </p:cNvSpPr>
          <p:nvPr>
            <p:ph idx="1"/>
          </p:nvPr>
        </p:nvSpPr>
        <p:spPr>
          <a:xfrm>
            <a:off x="381000" y="1295400"/>
            <a:ext cx="8229600" cy="4876800"/>
          </a:xfrm>
        </p:spPr>
        <p:txBody>
          <a:bodyPr>
            <a:noAutofit/>
          </a:bodyPr>
          <a:lstStyle/>
          <a:p>
            <a:pPr marL="1588" lvl="3" indent="0">
              <a:spcAft>
                <a:spcPts val="1200"/>
              </a:spcAft>
              <a:buClr>
                <a:srgbClr val="7030A0"/>
              </a:buClr>
              <a:buSzPct val="100000"/>
              <a:buNone/>
            </a:pPr>
            <a:r>
              <a:rPr lang="en-US" sz="2400" b="1">
                <a:solidFill>
                  <a:srgbClr val="002060"/>
                </a:solidFill>
                <a:latin typeface="Tahoma" panose="020B0604030504040204" pitchFamily="34" charset="0"/>
                <a:ea typeface="Tahoma" panose="020B0604030504040204" pitchFamily="34" charset="0"/>
                <a:cs typeface="Tahoma" panose="020B0604030504040204" pitchFamily="34" charset="0"/>
              </a:rPr>
              <a:t>Non-MAGI Categories – </a:t>
            </a: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Some Medicaid applicants and beneficiaries have their income eligibility determined by use of the rules of federal cash assistance programs, such as the supplemental security income (SSI) program. </a:t>
            </a:r>
            <a:r>
              <a:rPr lang="en-US" sz="2400" b="1">
                <a:solidFill>
                  <a:srgbClr val="002060"/>
                </a:solidFill>
                <a:latin typeface="Tahoma" panose="020B0604030504040204" pitchFamily="34" charset="0"/>
                <a:ea typeface="Tahoma" panose="020B0604030504040204" pitchFamily="34" charset="0"/>
                <a:cs typeface="Tahoma" panose="020B0604030504040204" pitchFamily="34" charset="0"/>
              </a:rPr>
              <a:t>Cash assistance-related income eligibility determinations are “non-MAGI” determinations.</a:t>
            </a: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 Some children have their Medicaid eligibility determined using non-MAGI rules.</a:t>
            </a:r>
          </a:p>
          <a:p>
            <a:pPr marL="1588" lvl="3" indent="0">
              <a:spcAft>
                <a:spcPts val="1200"/>
              </a:spcAft>
              <a:buClr>
                <a:srgbClr val="7030A0"/>
              </a:buClr>
              <a:buSzPct val="100000"/>
              <a:buNone/>
            </a:pP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Non-MAGI income eligibility determinations typically include application of a host of disregards of otherwise countable income; e.g., a flat amount of monthly income ($20, or greater), a type of income (interest from a bank account), or an expense-related one (for certain medical expenses)</a:t>
            </a:r>
          </a:p>
          <a:p>
            <a:pPr marL="1588" lvl="3" indent="0">
              <a:spcAft>
                <a:spcPts val="1200"/>
              </a:spcAft>
              <a:buClr>
                <a:srgbClr val="0070C0"/>
              </a:buClr>
              <a:buSzPct val="80000"/>
              <a:buNone/>
            </a:pPr>
            <a:endParaRPr lang="en-US" sz="2800">
              <a:solidFill>
                <a:srgbClr val="0070C0"/>
              </a:solidFill>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3326B50C-F9A8-46C8-AAB3-BD926B94B5C7}" type="slidenum">
              <a:rPr lang="en-US" smtClean="0"/>
              <a:t>19</a:t>
            </a:fld>
            <a:endParaRPr lang="en-US"/>
          </a:p>
        </p:txBody>
      </p:sp>
    </p:spTree>
    <p:extLst>
      <p:ext uri="{BB962C8B-B14F-4D97-AF65-F5344CB8AC3E}">
        <p14:creationId xmlns:p14="http://schemas.microsoft.com/office/powerpoint/2010/main" val="849283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914400"/>
          </a:xfrm>
        </p:spPr>
        <p:txBody>
          <a:bodyPr>
            <a:normAutofit/>
          </a:bodyPr>
          <a:lstStyle/>
          <a:p>
            <a:r>
              <a:rPr lang="en-US" sz="3200" b="1">
                <a:latin typeface="Tahoma" panose="020B0604030504040204" pitchFamily="34" charset="0"/>
                <a:ea typeface="Tahoma" panose="020B0604030504040204" pitchFamily="34" charset="0"/>
                <a:cs typeface="Tahoma" panose="020B0604030504040204" pitchFamily="34" charset="0"/>
              </a:rPr>
              <a:t>We’ll cover…</a:t>
            </a:r>
            <a:r>
              <a:rPr lang="en-US" sz="2400" b="1">
                <a:latin typeface="Gill Sans MT" panose="020B0502020104020203" pitchFamily="34" charset="0"/>
              </a:rPr>
              <a:t>	</a:t>
            </a:r>
          </a:p>
        </p:txBody>
      </p:sp>
      <p:sp>
        <p:nvSpPr>
          <p:cNvPr id="3" name="Content Placeholder 2"/>
          <p:cNvSpPr>
            <a:spLocks noGrp="1"/>
          </p:cNvSpPr>
          <p:nvPr>
            <p:ph idx="1"/>
          </p:nvPr>
        </p:nvSpPr>
        <p:spPr>
          <a:xfrm>
            <a:off x="457200" y="2209800"/>
            <a:ext cx="7772400" cy="4343400"/>
          </a:xfrm>
        </p:spPr>
        <p:txBody>
          <a:bodyPr vert="horz" lIns="91440" tIns="45720" rIns="91440" bIns="45720" anchor="t">
            <a:normAutofit/>
          </a:bodyPr>
          <a:lstStyle/>
          <a:p>
            <a:pPr indent="-255905">
              <a:spcAft>
                <a:spcPts val="300"/>
              </a:spcAft>
            </a:pPr>
            <a:r>
              <a:rPr lang="en-US" sz="2400">
                <a:latin typeface="Tahoma" panose="020B0604030504040204" pitchFamily="34" charset="0"/>
                <a:ea typeface="Tahoma" panose="020B0604030504040204" pitchFamily="34" charset="0"/>
                <a:cs typeface="Tahoma" panose="020B0604030504040204" pitchFamily="34" charset="0"/>
              </a:rPr>
              <a:t>Demonstration Project </a:t>
            </a:r>
          </a:p>
          <a:p>
            <a:pPr marL="657860" lvl="1" indent="-246380">
              <a:spcAft>
                <a:spcPts val="300"/>
              </a:spcAft>
            </a:pPr>
            <a:r>
              <a:rPr lang="en-US" sz="2400">
                <a:solidFill>
                  <a:schemeClr val="tx1"/>
                </a:solidFill>
                <a:latin typeface="Tahoma" panose="020B0604030504040204" pitchFamily="34" charset="0"/>
                <a:ea typeface="Tahoma" panose="020B0604030504040204" pitchFamily="34" charset="0"/>
                <a:cs typeface="Tahoma" panose="020B0604030504040204" pitchFamily="34" charset="0"/>
              </a:rPr>
              <a:t>Background</a:t>
            </a:r>
          </a:p>
          <a:p>
            <a:pPr marL="657860" lvl="1" indent="-246380">
              <a:spcAft>
                <a:spcPts val="300"/>
              </a:spcAft>
            </a:pPr>
            <a:r>
              <a:rPr lang="en-US" sz="2400">
                <a:solidFill>
                  <a:schemeClr val="tx1"/>
                </a:solidFill>
                <a:latin typeface="Tahoma" panose="020B0604030504040204" pitchFamily="34" charset="0"/>
                <a:ea typeface="Tahoma" panose="020B0604030504040204" pitchFamily="34" charset="0"/>
                <a:cs typeface="Tahoma" panose="020B0604030504040204" pitchFamily="34" charset="0"/>
              </a:rPr>
              <a:t>Key Considerations</a:t>
            </a:r>
          </a:p>
          <a:p>
            <a:pPr marL="657860" lvl="1" indent="-246380">
              <a:spcAft>
                <a:spcPts val="300"/>
              </a:spcAft>
            </a:pPr>
            <a:r>
              <a:rPr lang="en-US" sz="2400">
                <a:solidFill>
                  <a:schemeClr val="tx1"/>
                </a:solidFill>
                <a:latin typeface="Tahoma" panose="020B0604030504040204" pitchFamily="34" charset="0"/>
                <a:ea typeface="Tahoma" panose="020B0604030504040204" pitchFamily="34" charset="0"/>
                <a:cs typeface="Tahoma" panose="020B0604030504040204" pitchFamily="34" charset="0"/>
              </a:rPr>
              <a:t>Opportunity Overview</a:t>
            </a:r>
          </a:p>
          <a:p>
            <a:pPr marL="657860" lvl="1" indent="-246380">
              <a:spcAft>
                <a:spcPts val="300"/>
              </a:spcAft>
              <a:buClr>
                <a:srgbClr val="406F8D"/>
              </a:buClr>
            </a:pPr>
            <a:r>
              <a:rPr lang="en-US" sz="2400">
                <a:solidFill>
                  <a:schemeClr val="tx1"/>
                </a:solidFill>
                <a:latin typeface="Tahoma" panose="020B0604030504040204" pitchFamily="34" charset="0"/>
                <a:ea typeface="Tahoma" panose="020B0604030504040204" pitchFamily="34" charset="0"/>
                <a:cs typeface="Tahoma" panose="020B0604030504040204" pitchFamily="34" charset="0"/>
              </a:rPr>
              <a:t>Participating States' Insights and Best Practices</a:t>
            </a:r>
          </a:p>
          <a:p>
            <a:pPr indent="-255905"/>
            <a:r>
              <a:rPr lang="en-US" sz="2400">
                <a:latin typeface="Tahoma" panose="020B0604030504040204" pitchFamily="34" charset="0"/>
                <a:ea typeface="Tahoma" panose="020B0604030504040204" pitchFamily="34" charset="0"/>
                <a:cs typeface="Tahoma" panose="020B0604030504040204" pitchFamily="34" charset="0"/>
              </a:rPr>
              <a:t>Please post questions in Chat </a:t>
            </a:r>
          </a:p>
          <a:p>
            <a:pPr indent="-255905"/>
            <a:r>
              <a:rPr lang="en-US" sz="2400">
                <a:latin typeface="Tahoma" panose="020B0604030504040204" pitchFamily="34" charset="0"/>
                <a:ea typeface="Tahoma" panose="020B0604030504040204" pitchFamily="34" charset="0"/>
                <a:cs typeface="Tahoma" panose="020B0604030504040204" pitchFamily="34" charset="0"/>
              </a:rPr>
              <a:t>Webinar PowerPoint and responses to Chat questions will be posted. </a:t>
            </a:r>
          </a:p>
        </p:txBody>
      </p:sp>
      <p:sp>
        <p:nvSpPr>
          <p:cNvPr id="4" name="Slide Number Placeholder 3"/>
          <p:cNvSpPr>
            <a:spLocks noGrp="1"/>
          </p:cNvSpPr>
          <p:nvPr>
            <p:ph type="sldNum" sz="quarter" idx="12"/>
          </p:nvPr>
        </p:nvSpPr>
        <p:spPr/>
        <p:txBody>
          <a:bodyPr/>
          <a:lstStyle/>
          <a:p>
            <a:fld id="{3326B50C-F9A8-46C8-AAB3-BD926B94B5C7}" type="slidenum">
              <a:rPr lang="en-US" smtClean="0"/>
              <a:t>2</a:t>
            </a:fld>
            <a:endParaRPr lang="en-US"/>
          </a:p>
        </p:txBody>
      </p:sp>
    </p:spTree>
    <p:extLst>
      <p:ext uri="{BB962C8B-B14F-4D97-AF65-F5344CB8AC3E}">
        <p14:creationId xmlns:p14="http://schemas.microsoft.com/office/powerpoint/2010/main" val="3512159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229600" cy="762000"/>
          </a:xfrm>
        </p:spPr>
        <p:txBody>
          <a:bodyPr>
            <a:normAutofit/>
          </a:bodyPr>
          <a:lstStyle/>
          <a:p>
            <a:r>
              <a:rPr lang="en-US" sz="3200" b="1">
                <a:solidFill>
                  <a:srgbClr val="002060"/>
                </a:solidFill>
                <a:latin typeface="Tahoma" panose="020B0604030504040204" pitchFamily="34" charset="0"/>
                <a:ea typeface="Tahoma" panose="020B0604030504040204" pitchFamily="34" charset="0"/>
                <a:cs typeface="Tahoma" panose="020B0604030504040204" pitchFamily="34" charset="0"/>
              </a:rPr>
              <a:t>Definitions in Demonstration Projects</a:t>
            </a:r>
          </a:p>
        </p:txBody>
      </p:sp>
      <p:sp>
        <p:nvSpPr>
          <p:cNvPr id="3" name="Content Placeholder 2"/>
          <p:cNvSpPr>
            <a:spLocks noGrp="1"/>
          </p:cNvSpPr>
          <p:nvPr>
            <p:ph idx="1"/>
          </p:nvPr>
        </p:nvSpPr>
        <p:spPr>
          <a:xfrm>
            <a:off x="381000" y="1371600"/>
            <a:ext cx="8382000" cy="4876800"/>
          </a:xfrm>
        </p:spPr>
        <p:txBody>
          <a:bodyPr>
            <a:noAutofit/>
          </a:bodyPr>
          <a:lstStyle/>
          <a:p>
            <a:pPr marL="0" indent="0">
              <a:spcAft>
                <a:spcPts val="1200"/>
              </a:spcAft>
              <a:buNone/>
            </a:pPr>
            <a:r>
              <a:rPr lang="en-US" sz="2400" b="1">
                <a:solidFill>
                  <a:srgbClr val="002060"/>
                </a:solidFill>
                <a:latin typeface="Tahoma" panose="020B0604030504040204" pitchFamily="34" charset="0"/>
                <a:ea typeface="Tahoma" panose="020B0604030504040204" pitchFamily="34" charset="0"/>
                <a:cs typeface="Tahoma" panose="020B0604030504040204" pitchFamily="34" charset="0"/>
              </a:rPr>
              <a:t>Non-MAGI Categories</a:t>
            </a: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sz="2400" b="1">
                <a:solidFill>
                  <a:srgbClr val="002060"/>
                </a:solidFill>
                <a:latin typeface="Tahoma" panose="020B0604030504040204" pitchFamily="34" charset="0"/>
                <a:ea typeface="Tahoma" panose="020B0604030504040204" pitchFamily="34" charset="0"/>
                <a:cs typeface="Tahoma" panose="020B0604030504040204" pitchFamily="34" charset="0"/>
              </a:rPr>
              <a:t>To identify children eligible for direct certification, Medicaid agencies should</a:t>
            </a: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457200" lvl="4" indent="-339725">
              <a:spcAft>
                <a:spcPts val="1200"/>
              </a:spcAft>
              <a:buClr>
                <a:srgbClr val="0070C0"/>
              </a:buClr>
              <a:buSzPct val="80000"/>
              <a:buFont typeface="Garamond" panose="02020404030301010803" pitchFamily="18" charset="0"/>
              <a:buChar char="●"/>
            </a:pP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Determine family’s gross income, </a:t>
            </a:r>
            <a:r>
              <a:rPr lang="en-US" sz="2400" b="1" u="sng">
                <a:solidFill>
                  <a:srgbClr val="002060"/>
                </a:solidFill>
                <a:latin typeface="Tahoma" panose="020B0604030504040204" pitchFamily="34" charset="0"/>
                <a:ea typeface="Tahoma" panose="020B0604030504040204" pitchFamily="34" charset="0"/>
                <a:cs typeface="Tahoma" panose="020B0604030504040204" pitchFamily="34" charset="0"/>
              </a:rPr>
              <a:t>before</a:t>
            </a: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 application of State-specific expense-related, block, or other disregards.</a:t>
            </a:r>
          </a:p>
          <a:p>
            <a:pPr marL="457200" lvl="1" indent="-339725">
              <a:spcAft>
                <a:spcPts val="1200"/>
              </a:spcAft>
              <a:buSzPct val="80000"/>
              <a:buFont typeface="Georgia" panose="02040502050405020303" pitchFamily="18" charset="0"/>
              <a:buChar char="●"/>
            </a:pP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Compare family’s gross income amount to NSLP income standard for household size used in Medicaid eligibility determination. </a:t>
            </a:r>
          </a:p>
          <a:p>
            <a:pPr marL="457200" lvl="1" indent="-339725">
              <a:spcAft>
                <a:spcPts val="1200"/>
              </a:spcAft>
              <a:buSzPct val="80000"/>
              <a:buFont typeface="Georgia" panose="02040502050405020303" pitchFamily="18" charset="0"/>
              <a:buChar char="●"/>
            </a:pPr>
            <a:r>
              <a:rPr lang="en-US" sz="2400">
                <a:solidFill>
                  <a:srgbClr val="002060"/>
                </a:solidFill>
                <a:latin typeface="Tahoma" panose="020B0604030504040204" pitchFamily="34" charset="0"/>
                <a:ea typeface="Tahoma" panose="020B0604030504040204" pitchFamily="34" charset="0"/>
                <a:cs typeface="Tahoma" panose="020B0604030504040204" pitchFamily="34" charset="0"/>
              </a:rPr>
              <a:t>Income must not exceed—</a:t>
            </a:r>
          </a:p>
          <a:p>
            <a:pPr marL="725488" lvl="2" indent="-268288">
              <a:spcAft>
                <a:spcPts val="1200"/>
              </a:spcAft>
              <a:buSzPct val="80000"/>
              <a:buFont typeface="Wingdings" panose="05000000000000000000" pitchFamily="2" charset="2"/>
              <a:buChar char="§"/>
            </a:pPr>
            <a:r>
              <a:rPr lang="en-US" b="1">
                <a:solidFill>
                  <a:srgbClr val="002060"/>
                </a:solidFill>
                <a:latin typeface="Tahoma" panose="020B0604030504040204" pitchFamily="34" charset="0"/>
                <a:ea typeface="Tahoma" panose="020B0604030504040204" pitchFamily="34" charset="0"/>
                <a:cs typeface="Tahoma" panose="020B0604030504040204" pitchFamily="34" charset="0"/>
              </a:rPr>
              <a:t>130% FPL </a:t>
            </a:r>
            <a:r>
              <a:rPr lang="en-US">
                <a:solidFill>
                  <a:srgbClr val="002060"/>
                </a:solidFill>
                <a:latin typeface="Tahoma" panose="020B0604030504040204" pitchFamily="34" charset="0"/>
                <a:ea typeface="Tahoma" panose="020B0604030504040204" pitchFamily="34" charset="0"/>
                <a:cs typeface="Tahoma" panose="020B0604030504040204" pitchFamily="34" charset="0"/>
              </a:rPr>
              <a:t>for free meal eligibility,  or </a:t>
            </a:r>
          </a:p>
          <a:p>
            <a:pPr marL="725488" lvl="2" indent="-268288">
              <a:spcAft>
                <a:spcPts val="1200"/>
              </a:spcAft>
              <a:buSzPct val="80000"/>
              <a:buFont typeface="Wingdings" panose="05000000000000000000" pitchFamily="2" charset="2"/>
              <a:buChar char="§"/>
            </a:pPr>
            <a:r>
              <a:rPr lang="en-US" b="1">
                <a:solidFill>
                  <a:srgbClr val="002060"/>
                </a:solidFill>
                <a:latin typeface="Tahoma" panose="020B0604030504040204" pitchFamily="34" charset="0"/>
                <a:ea typeface="Tahoma" panose="020B0604030504040204" pitchFamily="34" charset="0"/>
                <a:cs typeface="Tahoma" panose="020B0604030504040204" pitchFamily="34" charset="0"/>
              </a:rPr>
              <a:t>185% FPL</a:t>
            </a:r>
            <a:r>
              <a:rPr lang="en-US">
                <a:solidFill>
                  <a:srgbClr val="002060"/>
                </a:solidFill>
                <a:latin typeface="Tahoma" panose="020B0604030504040204" pitchFamily="34" charset="0"/>
                <a:ea typeface="Tahoma" panose="020B0604030504040204" pitchFamily="34" charset="0"/>
                <a:cs typeface="Tahoma" panose="020B0604030504040204" pitchFamily="34" charset="0"/>
              </a:rPr>
              <a:t> for reduced price meal eligibility.</a:t>
            </a:r>
          </a:p>
        </p:txBody>
      </p:sp>
      <p:sp>
        <p:nvSpPr>
          <p:cNvPr id="4" name="Slide Number Placeholder 3"/>
          <p:cNvSpPr>
            <a:spLocks noGrp="1"/>
          </p:cNvSpPr>
          <p:nvPr>
            <p:ph type="sldNum" sz="quarter" idx="12"/>
          </p:nvPr>
        </p:nvSpPr>
        <p:spPr/>
        <p:txBody>
          <a:bodyPr/>
          <a:lstStyle/>
          <a:p>
            <a:fld id="{3326B50C-F9A8-46C8-AAB3-BD926B94B5C7}" type="slidenum">
              <a:rPr lang="en-US" smtClean="0"/>
              <a:t>20</a:t>
            </a:fld>
            <a:endParaRPr lang="en-US"/>
          </a:p>
        </p:txBody>
      </p:sp>
    </p:spTree>
    <p:extLst>
      <p:ext uri="{BB962C8B-B14F-4D97-AF65-F5344CB8AC3E}">
        <p14:creationId xmlns:p14="http://schemas.microsoft.com/office/powerpoint/2010/main" val="32520231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89" y="533400"/>
            <a:ext cx="8145711" cy="685800"/>
          </a:xfrm>
        </p:spPr>
        <p:txBody>
          <a:bodyPr>
            <a:noAutofit/>
          </a:bodyPr>
          <a:lstStyle/>
          <a:p>
            <a:r>
              <a:rPr lang="en-US" sz="3200" b="1">
                <a:latin typeface="Tahoma" panose="020B0604030504040204" pitchFamily="34" charset="0"/>
                <a:ea typeface="Tahoma" panose="020B0604030504040204" pitchFamily="34" charset="0"/>
                <a:cs typeface="Tahoma" panose="020B0604030504040204" pitchFamily="34" charset="0"/>
              </a:rPr>
              <a:t>Key Demonstration Policies</a:t>
            </a:r>
          </a:p>
        </p:txBody>
      </p:sp>
      <p:sp>
        <p:nvSpPr>
          <p:cNvPr id="3" name="Content Placeholder 2"/>
          <p:cNvSpPr>
            <a:spLocks noGrp="1"/>
          </p:cNvSpPr>
          <p:nvPr>
            <p:ph idx="1"/>
          </p:nvPr>
        </p:nvSpPr>
        <p:spPr>
          <a:xfrm>
            <a:off x="457200" y="1374396"/>
            <a:ext cx="8229600" cy="4114800"/>
          </a:xfrm>
        </p:spPr>
        <p:txBody>
          <a:bodyPr vert="horz" lIns="91440" tIns="45720" rIns="91440" bIns="45720" anchor="t">
            <a:normAutofit/>
          </a:bodyPr>
          <a:lstStyle/>
          <a:p>
            <a:pPr marL="117475" indent="0">
              <a:spcAft>
                <a:spcPts val="1200"/>
              </a:spcAft>
              <a:buNone/>
            </a:pPr>
            <a:endParaRPr lang="en-US" sz="2000">
              <a:latin typeface="Tahoma"/>
              <a:ea typeface="Tahoma"/>
              <a:cs typeface="Tahoma"/>
            </a:endParaRPr>
          </a:p>
          <a:p>
            <a:pPr marL="117475" indent="0">
              <a:spcAft>
                <a:spcPts val="1200"/>
              </a:spcAft>
              <a:buNone/>
            </a:pPr>
            <a:r>
              <a:rPr lang="en-US" sz="2400" b="1">
                <a:latin typeface="Tahoma"/>
                <a:ea typeface="Tahoma"/>
                <a:cs typeface="Tahoma"/>
              </a:rPr>
              <a:t>Children determined eligible to be directly certified for free meals based on Medicaid data:</a:t>
            </a:r>
            <a:endParaRPr lang="en-US" sz="2400" b="1">
              <a:latin typeface="Tahoma" panose="020B0604030504040204" pitchFamily="34" charset="0"/>
              <a:ea typeface="Tahoma" panose="020B0604030504040204" pitchFamily="34" charset="0"/>
              <a:cs typeface="Tahoma" panose="020B0604030504040204" pitchFamily="34" charset="0"/>
            </a:endParaRPr>
          </a:p>
          <a:p>
            <a:pPr indent="-255905">
              <a:spcAft>
                <a:spcPts val="1200"/>
              </a:spcAft>
            </a:pPr>
            <a:r>
              <a:rPr lang="en-US" sz="2400" b="1">
                <a:solidFill>
                  <a:srgbClr val="000000"/>
                </a:solidFill>
                <a:latin typeface="Tahoma"/>
                <a:ea typeface="Tahoma"/>
                <a:cs typeface="Tahoma"/>
              </a:rPr>
              <a:t> </a:t>
            </a:r>
            <a:r>
              <a:rPr lang="en-US" sz="2400" b="1" u="sng">
                <a:solidFill>
                  <a:srgbClr val="000000"/>
                </a:solidFill>
                <a:latin typeface="Tahoma"/>
                <a:ea typeface="Tahoma"/>
                <a:cs typeface="Tahoma"/>
              </a:rPr>
              <a:t>are not</a:t>
            </a:r>
            <a:r>
              <a:rPr lang="en-US" sz="2400" u="sng">
                <a:solidFill>
                  <a:srgbClr val="000000"/>
                </a:solidFill>
                <a:latin typeface="Tahoma"/>
                <a:ea typeface="Tahoma"/>
                <a:cs typeface="Tahoma"/>
              </a:rPr>
              <a:t> categorically eligible</a:t>
            </a:r>
            <a:r>
              <a:rPr lang="en-US" sz="2400">
                <a:solidFill>
                  <a:srgbClr val="000000"/>
                </a:solidFill>
                <a:latin typeface="Tahoma"/>
                <a:ea typeface="Tahoma"/>
                <a:cs typeface="Tahoma"/>
              </a:rPr>
              <a:t> for meal benefits </a:t>
            </a:r>
            <a:endParaRPr lang="en-US" sz="2400">
              <a:solidFill>
                <a:srgbClr val="000000"/>
              </a:solidFill>
              <a:latin typeface="Tahoma" panose="020B0604030504040204" pitchFamily="34" charset="0"/>
              <a:ea typeface="Tahoma" panose="020B0604030504040204" pitchFamily="34" charset="0"/>
              <a:cs typeface="Tahoma" panose="020B0604030504040204" pitchFamily="34" charset="0"/>
            </a:endParaRPr>
          </a:p>
          <a:p>
            <a:pPr marL="460375" indent="-342900">
              <a:spcAft>
                <a:spcPts val="1200"/>
              </a:spcAft>
              <a:buClr>
                <a:srgbClr val="406F8D"/>
              </a:buClr>
            </a:pPr>
            <a:r>
              <a:rPr lang="en-US" sz="2400">
                <a:latin typeface="Tahoma"/>
                <a:ea typeface="Tahoma"/>
                <a:cs typeface="Tahoma"/>
              </a:rPr>
              <a:t>must meet an income standard</a:t>
            </a:r>
            <a:r>
              <a:rPr lang="en-US" sz="2000">
                <a:latin typeface="Tahoma"/>
                <a:ea typeface="Tahoma"/>
                <a:cs typeface="Tahoma"/>
              </a:rPr>
              <a:t>. </a:t>
            </a:r>
            <a:endParaRPr lang="en-US" sz="200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lstStyle/>
          <a:p>
            <a:fld id="{3326B50C-F9A8-46C8-AAB3-BD926B94B5C7}" type="slidenum">
              <a:rPr lang="en-US" smtClean="0"/>
              <a:t>21</a:t>
            </a:fld>
            <a:endParaRPr lang="en-US"/>
          </a:p>
        </p:txBody>
      </p:sp>
    </p:spTree>
    <p:extLst>
      <p:ext uri="{BB962C8B-B14F-4D97-AF65-F5344CB8AC3E}">
        <p14:creationId xmlns:p14="http://schemas.microsoft.com/office/powerpoint/2010/main" val="175038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74F8F-DCD6-05ED-7C4B-86BAE19E039B}"/>
              </a:ext>
            </a:extLst>
          </p:cNvPr>
          <p:cNvSpPr>
            <a:spLocks noGrp="1"/>
          </p:cNvSpPr>
          <p:nvPr>
            <p:ph type="title"/>
          </p:nvPr>
        </p:nvSpPr>
        <p:spPr>
          <a:xfrm>
            <a:off x="457200" y="513826"/>
            <a:ext cx="8229600" cy="752214"/>
          </a:xfrm>
        </p:spPr>
        <p:txBody>
          <a:bodyPr vert="horz" lIns="91440" tIns="45720" rIns="91440" bIns="45720" anchor="ctr">
            <a:noAutofit/>
          </a:bodyPr>
          <a:lstStyle/>
          <a:p>
            <a:r>
              <a:rPr lang="en-US" sz="3200" b="1">
                <a:latin typeface="Tahoma"/>
                <a:ea typeface="Tahoma"/>
                <a:cs typeface="Tahoma"/>
              </a:rPr>
              <a:t>Key Demonstration Policies (continued)</a:t>
            </a:r>
            <a:endParaRPr lang="en-US" sz="3200"/>
          </a:p>
        </p:txBody>
      </p:sp>
      <p:sp>
        <p:nvSpPr>
          <p:cNvPr id="3" name="Content Placeholder 2">
            <a:extLst>
              <a:ext uri="{FF2B5EF4-FFF2-40B4-BE49-F238E27FC236}">
                <a16:creationId xmlns:a16="http://schemas.microsoft.com/office/drawing/2014/main" id="{E324BF9E-9031-4B4D-5EDA-0EB3D344FB18}"/>
              </a:ext>
            </a:extLst>
          </p:cNvPr>
          <p:cNvSpPr>
            <a:spLocks noGrp="1"/>
          </p:cNvSpPr>
          <p:nvPr>
            <p:ph idx="1"/>
          </p:nvPr>
        </p:nvSpPr>
        <p:spPr>
          <a:xfrm>
            <a:off x="457200" y="1861433"/>
            <a:ext cx="8229600" cy="4325112"/>
          </a:xfrm>
        </p:spPr>
        <p:txBody>
          <a:bodyPr vert="horz" lIns="91440" tIns="45720" rIns="91440" bIns="45720" anchor="t">
            <a:normAutofit/>
          </a:bodyPr>
          <a:lstStyle/>
          <a:p>
            <a:pPr marL="117475" indent="0">
              <a:spcAft>
                <a:spcPts val="1200"/>
              </a:spcAft>
              <a:buNone/>
            </a:pPr>
            <a:r>
              <a:rPr lang="en-US" sz="2400" b="1">
                <a:latin typeface="Tahoma" panose="020B0604030504040204" pitchFamily="34" charset="0"/>
                <a:ea typeface="Tahoma" panose="020B0604030504040204" pitchFamily="34" charset="0"/>
                <a:cs typeface="Tahoma" panose="020B0604030504040204" pitchFamily="34" charset="0"/>
              </a:rPr>
              <a:t>State agencies/LEAs must:</a:t>
            </a:r>
          </a:p>
          <a:p>
            <a:pPr marL="749300" lvl="1" indent="-292100">
              <a:spcAft>
                <a:spcPts val="1200"/>
              </a:spcAft>
              <a:buClr>
                <a:srgbClr val="406F8D"/>
              </a:buClr>
              <a:buFont typeface="Wingdings"/>
              <a:buChar char="§"/>
            </a:pPr>
            <a:r>
              <a:rPr lang="en-US" sz="2400">
                <a:solidFill>
                  <a:schemeClr val="tx1"/>
                </a:solidFill>
                <a:latin typeface="Tahoma" panose="020B0604030504040204" pitchFamily="34" charset="0"/>
                <a:ea typeface="Tahoma" panose="020B0604030504040204" pitchFamily="34" charset="0"/>
                <a:cs typeface="Tahoma" panose="020B0604030504040204" pitchFamily="34" charset="0"/>
              </a:rPr>
              <a:t>use automated data matching with Medicaid eligibility records to directly certify students</a:t>
            </a:r>
          </a:p>
          <a:p>
            <a:pPr marL="749300" lvl="1" indent="-292100">
              <a:spcAft>
                <a:spcPts val="1200"/>
              </a:spcAft>
              <a:buClr>
                <a:srgbClr val="406F8D"/>
              </a:buClr>
              <a:buFont typeface="Wingdings"/>
              <a:buChar char="§"/>
            </a:pPr>
            <a:r>
              <a:rPr lang="en-US" sz="2400">
                <a:solidFill>
                  <a:schemeClr val="tx1"/>
                </a:solidFill>
                <a:latin typeface="Tahoma" panose="020B0604030504040204" pitchFamily="34" charset="0"/>
                <a:ea typeface="Tahoma" panose="020B0604030504040204" pitchFamily="34" charset="0"/>
                <a:cs typeface="Tahoma" panose="020B0604030504040204" pitchFamily="34" charset="0"/>
              </a:rPr>
              <a:t>not certify eligibility based on family providing a Medicaid case number or letter from State Medicaid agency.</a:t>
            </a:r>
          </a:p>
          <a:p>
            <a:pPr marL="109855" indent="0">
              <a:buClr>
                <a:srgbClr val="5C92B5">
                  <a:lumMod val="75000"/>
                </a:srgbClr>
              </a:buClr>
              <a:buNone/>
            </a:pPr>
            <a:endParaRPr lang="en-US">
              <a:ea typeface="+mn-lt"/>
              <a:cs typeface="+mn-lt"/>
            </a:endParaRPr>
          </a:p>
        </p:txBody>
      </p:sp>
      <p:sp>
        <p:nvSpPr>
          <p:cNvPr id="4" name="Slide Number Placeholder 3">
            <a:extLst>
              <a:ext uri="{FF2B5EF4-FFF2-40B4-BE49-F238E27FC236}">
                <a16:creationId xmlns:a16="http://schemas.microsoft.com/office/drawing/2014/main" id="{68E440FA-6A1F-ACC6-6CBB-362C79D67964}"/>
              </a:ext>
            </a:extLst>
          </p:cNvPr>
          <p:cNvSpPr>
            <a:spLocks noGrp="1"/>
          </p:cNvSpPr>
          <p:nvPr>
            <p:ph type="sldNum" sz="quarter" idx="12"/>
          </p:nvPr>
        </p:nvSpPr>
        <p:spPr/>
        <p:txBody>
          <a:bodyPr/>
          <a:lstStyle/>
          <a:p>
            <a:fld id="{3326B50C-F9A8-46C8-AAB3-BD926B94B5C7}" type="slidenum">
              <a:rPr lang="en-US" smtClean="0"/>
              <a:t>22</a:t>
            </a:fld>
            <a:endParaRPr lang="en-US"/>
          </a:p>
        </p:txBody>
      </p:sp>
    </p:spTree>
    <p:extLst>
      <p:ext uri="{BB962C8B-B14F-4D97-AF65-F5344CB8AC3E}">
        <p14:creationId xmlns:p14="http://schemas.microsoft.com/office/powerpoint/2010/main" val="16563968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2094" y="546683"/>
            <a:ext cx="8305800" cy="762000"/>
          </a:xfrm>
        </p:spPr>
        <p:txBody>
          <a:bodyPr>
            <a:noAutofit/>
          </a:bodyPr>
          <a:lstStyle/>
          <a:p>
            <a:r>
              <a:rPr lang="en-US" sz="3200" b="1">
                <a:latin typeface="Tahoma" panose="020B0604030504040204" pitchFamily="34" charset="0"/>
                <a:ea typeface="Tahoma" panose="020B0604030504040204" pitchFamily="34" charset="0"/>
                <a:cs typeface="Tahoma" panose="020B0604030504040204" pitchFamily="34" charset="0"/>
              </a:rPr>
              <a:t>State Agency Agreements</a:t>
            </a:r>
          </a:p>
        </p:txBody>
      </p:sp>
      <p:sp>
        <p:nvSpPr>
          <p:cNvPr id="3" name="Content Placeholder 2"/>
          <p:cNvSpPr>
            <a:spLocks noGrp="1"/>
          </p:cNvSpPr>
          <p:nvPr>
            <p:ph idx="1"/>
          </p:nvPr>
        </p:nvSpPr>
        <p:spPr>
          <a:xfrm>
            <a:off x="457200" y="1895213"/>
            <a:ext cx="8382000" cy="4114800"/>
          </a:xfrm>
          <a:noFill/>
          <a:ln>
            <a:noFill/>
          </a:ln>
        </p:spPr>
        <p:style>
          <a:lnRef idx="2">
            <a:schemeClr val="accent2"/>
          </a:lnRef>
          <a:fillRef idx="1">
            <a:schemeClr val="lt1"/>
          </a:fillRef>
          <a:effectRef idx="0">
            <a:schemeClr val="accent2"/>
          </a:effectRef>
          <a:fontRef idx="minor">
            <a:schemeClr val="dk1"/>
          </a:fontRef>
        </p:style>
        <p:txBody>
          <a:bodyPr vert="horz" lIns="91440" tIns="45720" rIns="91440" bIns="45720" anchor="t">
            <a:normAutofit lnSpcReduction="10000"/>
          </a:bodyPr>
          <a:lstStyle/>
          <a:p>
            <a:pPr marL="52070" lvl="1" indent="0">
              <a:spcAft>
                <a:spcPts val="1200"/>
              </a:spcAft>
              <a:buSzPct val="80000"/>
              <a:buNone/>
            </a:pPr>
            <a:r>
              <a:rPr lang="en-US" sz="2400" b="1">
                <a:solidFill>
                  <a:schemeClr val="tx1"/>
                </a:solidFill>
                <a:latin typeface="Tahoma"/>
                <a:ea typeface="Tahoma"/>
                <a:cs typeface="Tahoma"/>
              </a:rPr>
              <a:t>Data-sharing agreements between NSLP State agency and State Medicaid agency must be established </a:t>
            </a:r>
            <a:r>
              <a:rPr lang="en-US" sz="2400" b="1" u="sng">
                <a:solidFill>
                  <a:schemeClr val="tx1"/>
                </a:solidFill>
                <a:latin typeface="Tahoma"/>
                <a:ea typeface="Tahoma"/>
                <a:cs typeface="Tahoma"/>
              </a:rPr>
              <a:t>early</a:t>
            </a:r>
            <a:r>
              <a:rPr lang="en-US" sz="2400" b="1">
                <a:solidFill>
                  <a:schemeClr val="tx1"/>
                </a:solidFill>
                <a:latin typeface="Tahoma"/>
                <a:ea typeface="Tahoma"/>
                <a:cs typeface="Tahoma"/>
              </a:rPr>
              <a:t>, and include:</a:t>
            </a:r>
            <a:endParaRPr lang="en-US" sz="2400">
              <a:solidFill>
                <a:schemeClr val="tx1"/>
              </a:solidFill>
              <a:latin typeface="Tahoma"/>
              <a:ea typeface="Tahoma"/>
              <a:cs typeface="Tahoma"/>
            </a:endParaRPr>
          </a:p>
          <a:p>
            <a:pPr marL="460375" indent="-342900">
              <a:spcAft>
                <a:spcPts val="1200"/>
              </a:spcAft>
              <a:buClr>
                <a:srgbClr val="0070C0"/>
              </a:buClr>
            </a:pPr>
            <a:r>
              <a:rPr lang="en-US" sz="2400">
                <a:solidFill>
                  <a:schemeClr val="tx1"/>
                </a:solidFill>
                <a:latin typeface="Tahoma"/>
                <a:ea typeface="Tahoma"/>
                <a:cs typeface="Tahoma"/>
              </a:rPr>
              <a:t>Method and frequency for data-sharing.</a:t>
            </a:r>
          </a:p>
          <a:p>
            <a:pPr marL="460375" indent="-342900">
              <a:spcAft>
                <a:spcPts val="1200"/>
              </a:spcAft>
              <a:buClr>
                <a:srgbClr val="0070C0"/>
              </a:buClr>
            </a:pPr>
            <a:r>
              <a:rPr lang="en-US" sz="2400">
                <a:solidFill>
                  <a:schemeClr val="tx1"/>
                </a:solidFill>
                <a:latin typeface="Tahoma"/>
                <a:ea typeface="Tahoma"/>
                <a:cs typeface="Tahoma"/>
              </a:rPr>
              <a:t>Data fields/attributes to be shared.</a:t>
            </a:r>
          </a:p>
          <a:p>
            <a:pPr marL="460375" indent="-342900">
              <a:spcAft>
                <a:spcPts val="1200"/>
              </a:spcAft>
              <a:buClr>
                <a:srgbClr val="0070C0"/>
              </a:buClr>
            </a:pPr>
            <a:r>
              <a:rPr lang="en-US" sz="2400">
                <a:solidFill>
                  <a:schemeClr val="tx1"/>
                </a:solidFill>
                <a:latin typeface="Tahoma"/>
                <a:ea typeface="Tahoma"/>
                <a:cs typeface="Tahoma"/>
              </a:rPr>
              <a:t>How students will be identified to be directly certified as eligible for free and reduced-price school meals.</a:t>
            </a:r>
          </a:p>
          <a:p>
            <a:pPr marL="460375" indent="-342900">
              <a:spcAft>
                <a:spcPts val="1200"/>
              </a:spcAft>
              <a:buClr>
                <a:srgbClr val="0070C0"/>
              </a:buClr>
            </a:pPr>
            <a:r>
              <a:rPr lang="en-US" sz="2400">
                <a:solidFill>
                  <a:schemeClr val="tx1"/>
                </a:solidFill>
                <a:latin typeface="Tahoma"/>
                <a:ea typeface="Tahoma"/>
                <a:cs typeface="Tahoma"/>
              </a:rPr>
              <a:t>How data will be protected to ensure compliance with Federal disclosure statutes and regulations.</a:t>
            </a:r>
          </a:p>
          <a:p>
            <a:pPr marL="117475" indent="0">
              <a:spcAft>
                <a:spcPts val="1200"/>
              </a:spcAft>
              <a:buClr>
                <a:srgbClr val="0070C0"/>
              </a:buClr>
              <a:buNone/>
            </a:pPr>
            <a:endParaRPr lang="en-US">
              <a:latin typeface="Garamond" panose="02020404030301010803" pitchFamily="18" charset="0"/>
            </a:endParaRPr>
          </a:p>
          <a:p>
            <a:pPr marL="457200" lvl="1" indent="-406400">
              <a:spcAft>
                <a:spcPts val="1200"/>
              </a:spcAft>
              <a:buSzPct val="80000"/>
              <a:buFont typeface="Garamond" panose="02020404030301010803" pitchFamily="18" charset="0"/>
              <a:buChar char="●"/>
            </a:pPr>
            <a:endParaRPr lang="en-US" sz="2800">
              <a:solidFill>
                <a:schemeClr val="tx1"/>
              </a:solidFill>
              <a:latin typeface="Garamond" panose="02020404030301010803" pitchFamily="18" charset="0"/>
            </a:endParaRPr>
          </a:p>
          <a:p>
            <a:pPr marL="52070" lvl="1" indent="0">
              <a:spcAft>
                <a:spcPts val="1200"/>
              </a:spcAft>
              <a:buSzPct val="80000"/>
              <a:buNone/>
            </a:pPr>
            <a:endParaRPr lang="en-US" sz="2800">
              <a:solidFill>
                <a:schemeClr val="tx1"/>
              </a:solidFill>
              <a:latin typeface="Garamond" panose="02020404030301010803" pitchFamily="18" charset="0"/>
            </a:endParaRPr>
          </a:p>
          <a:p>
            <a:pPr marL="509270" lvl="1" indent="-457200">
              <a:spcAft>
                <a:spcPts val="1200"/>
              </a:spcAft>
              <a:buSzPct val="80000"/>
              <a:buFont typeface="Garamond" panose="02020404030301010803" pitchFamily="18" charset="0"/>
              <a:buChar char="●"/>
            </a:pPr>
            <a:endParaRPr lang="en-US" sz="2800">
              <a:solidFill>
                <a:schemeClr val="tx1"/>
              </a:solidFill>
              <a:latin typeface="Garamond" panose="02020404030301010803" pitchFamily="18" charset="0"/>
            </a:endParaRPr>
          </a:p>
          <a:p>
            <a:pPr marL="457200" lvl="1" indent="-404495">
              <a:spcAft>
                <a:spcPts val="1200"/>
              </a:spcAft>
              <a:buSzPct val="80000"/>
              <a:buFont typeface="Garamond" panose="02020404030301010803" pitchFamily="18" charset="0"/>
              <a:buChar char="●"/>
            </a:pPr>
            <a:endParaRPr lang="en-US" b="1">
              <a:latin typeface="Garamond" panose="02020404030301010803" pitchFamily="18" charset="0"/>
            </a:endParaRPr>
          </a:p>
          <a:p>
            <a:pPr marL="0" indent="0">
              <a:spcAft>
                <a:spcPts val="1200"/>
              </a:spcAft>
              <a:buNone/>
            </a:pPr>
            <a:endParaRPr lang="en-US" sz="280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3326B50C-F9A8-46C8-AAB3-BD926B94B5C7}" type="slidenum">
              <a:rPr lang="en-US" smtClean="0"/>
              <a:t>23</a:t>
            </a:fld>
            <a:endParaRPr lang="en-US"/>
          </a:p>
        </p:txBody>
      </p:sp>
    </p:spTree>
    <p:extLst>
      <p:ext uri="{BB962C8B-B14F-4D97-AF65-F5344CB8AC3E}">
        <p14:creationId xmlns:p14="http://schemas.microsoft.com/office/powerpoint/2010/main" val="29109897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382000" cy="457200"/>
          </a:xfrm>
        </p:spPr>
        <p:txBody>
          <a:bodyPr>
            <a:noAutofit/>
          </a:bodyPr>
          <a:lstStyle/>
          <a:p>
            <a:r>
              <a:rPr lang="en-US" sz="2400" b="1">
                <a:latin typeface="Tahoma" panose="020B0604030504040204" pitchFamily="34" charset="0"/>
                <a:ea typeface="Tahoma" panose="020B0604030504040204" pitchFamily="34" charset="0"/>
                <a:cs typeface="Tahoma" panose="020B0604030504040204" pitchFamily="34" charset="0"/>
              </a:rPr>
              <a:t>  Requirements and Considerations for Selection</a:t>
            </a:r>
          </a:p>
        </p:txBody>
      </p:sp>
      <p:sp>
        <p:nvSpPr>
          <p:cNvPr id="3" name="Content Placeholder 2"/>
          <p:cNvSpPr>
            <a:spLocks noGrp="1"/>
          </p:cNvSpPr>
          <p:nvPr>
            <p:ph idx="1"/>
          </p:nvPr>
        </p:nvSpPr>
        <p:spPr>
          <a:xfrm>
            <a:off x="457200" y="1676400"/>
            <a:ext cx="8229600" cy="3962400"/>
          </a:xfrm>
          <a:noFill/>
          <a:ln>
            <a:noFill/>
          </a:ln>
        </p:spPr>
        <p:style>
          <a:lnRef idx="2">
            <a:schemeClr val="accent2"/>
          </a:lnRef>
          <a:fillRef idx="1">
            <a:schemeClr val="lt1"/>
          </a:fillRef>
          <a:effectRef idx="0">
            <a:schemeClr val="accent2"/>
          </a:effectRef>
          <a:fontRef idx="minor">
            <a:schemeClr val="dk1"/>
          </a:fontRef>
        </p:style>
        <p:txBody>
          <a:bodyPr>
            <a:normAutofit/>
          </a:bodyPr>
          <a:lstStyle/>
          <a:p>
            <a:pPr marL="52388" lvl="1" indent="0">
              <a:spcAft>
                <a:spcPts val="1200"/>
              </a:spcAft>
              <a:buNone/>
            </a:pPr>
            <a:r>
              <a:rPr lang="en-US" sz="2000" b="1">
                <a:solidFill>
                  <a:schemeClr val="tx1"/>
                </a:solidFill>
                <a:latin typeface="Tahoma" panose="020B0604030504040204" pitchFamily="34" charset="0"/>
                <a:ea typeface="Tahoma" panose="020B0604030504040204" pitchFamily="34" charset="0"/>
                <a:cs typeface="Tahoma" panose="020B0604030504040204" pitchFamily="34" charset="0"/>
              </a:rPr>
              <a:t>States participating in existing demonstration projects</a:t>
            </a:r>
            <a:endParaRPr lang="en-US" sz="2000">
              <a:solidFill>
                <a:schemeClr val="tx1"/>
              </a:solidFill>
              <a:latin typeface="Tahoma" panose="020B0604030504040204" pitchFamily="34" charset="0"/>
              <a:ea typeface="Tahoma" panose="020B0604030504040204" pitchFamily="34" charset="0"/>
              <a:cs typeface="Tahoma" panose="020B0604030504040204" pitchFamily="34" charset="0"/>
            </a:endParaRPr>
          </a:p>
          <a:p>
            <a:pPr marL="509588" lvl="1" indent="-457200">
              <a:spcAft>
                <a:spcPts val="1200"/>
              </a:spcAft>
              <a:buSzPct val="80000"/>
              <a:buFont typeface="Garamond" panose="02020404030301010803" pitchFamily="18" charset="0"/>
              <a:buChar char="●"/>
            </a:pPr>
            <a:r>
              <a:rPr lang="en-US" sz="2000">
                <a:solidFill>
                  <a:schemeClr val="tx1"/>
                </a:solidFill>
                <a:latin typeface="Tahoma" panose="020B0604030504040204" pitchFamily="34" charset="0"/>
                <a:ea typeface="Tahoma" panose="020B0604030504040204" pitchFamily="34" charset="0"/>
                <a:cs typeface="Tahoma" panose="020B0604030504040204" pitchFamily="34" charset="0"/>
              </a:rPr>
              <a:t>May continue current demonstration projects without change.</a:t>
            </a:r>
          </a:p>
          <a:p>
            <a:pPr marL="395288" lvl="1" indent="-342900">
              <a:spcAft>
                <a:spcPts val="1200"/>
              </a:spcAft>
              <a:buSzPct val="80000"/>
              <a:buFont typeface="Wingdings" panose="05000000000000000000" pitchFamily="2" charset="2"/>
              <a:buChar char="q"/>
            </a:pPr>
            <a:r>
              <a:rPr lang="en-US" sz="2000" b="1">
                <a:solidFill>
                  <a:schemeClr val="tx1"/>
                </a:solidFill>
                <a:latin typeface="Tahoma" panose="020B0604030504040204" pitchFamily="34" charset="0"/>
                <a:ea typeface="Tahoma" panose="020B0604030504040204" pitchFamily="34" charset="0"/>
                <a:cs typeface="Tahoma" panose="020B0604030504040204" pitchFamily="34" charset="0"/>
              </a:rPr>
              <a:t>	No new application is required to continue 	participation.</a:t>
            </a:r>
          </a:p>
          <a:p>
            <a:pPr marL="509588" lvl="1" indent="-457200">
              <a:spcAft>
                <a:spcPts val="1200"/>
              </a:spcAft>
              <a:buSzPct val="80000"/>
              <a:buFont typeface="Garamond" panose="02020404030301010803" pitchFamily="18" charset="0"/>
              <a:buChar char="●"/>
            </a:pPr>
            <a:r>
              <a:rPr lang="en-US" sz="2000">
                <a:solidFill>
                  <a:schemeClr val="tx1"/>
                </a:solidFill>
                <a:latin typeface="Tahoma" panose="020B0604030504040204" pitchFamily="34" charset="0"/>
                <a:ea typeface="Tahoma" panose="020B0604030504040204" pitchFamily="34" charset="0"/>
                <a:cs typeface="Tahoma" panose="020B0604030504040204" pitchFamily="34" charset="0"/>
              </a:rPr>
              <a:t>May expand direct certification with Medicaid </a:t>
            </a:r>
            <a:r>
              <a:rPr lang="en-US" sz="2000" i="1">
                <a:solidFill>
                  <a:schemeClr val="tx1"/>
                </a:solidFill>
                <a:latin typeface="Tahoma" panose="020B0604030504040204" pitchFamily="34" charset="0"/>
                <a:ea typeface="Tahoma" panose="020B0604030504040204" pitchFamily="34" charset="0"/>
                <a:cs typeface="Tahoma" panose="020B0604030504040204" pitchFamily="34" charset="0"/>
              </a:rPr>
              <a:t>and/or add direct certification for reduced price meals</a:t>
            </a:r>
            <a:r>
              <a:rPr lang="en-US" sz="2000">
                <a:solidFill>
                  <a:schemeClr val="tx1"/>
                </a:solidFill>
                <a:latin typeface="Tahoma" panose="020B0604030504040204" pitchFamily="34" charset="0"/>
                <a:ea typeface="Tahoma" panose="020B0604030504040204" pitchFamily="34" charset="0"/>
                <a:cs typeface="Tahoma" panose="020B0604030504040204" pitchFamily="34" charset="0"/>
              </a:rPr>
              <a:t>.</a:t>
            </a:r>
          </a:p>
          <a:p>
            <a:pPr marL="509588" lvl="1" indent="-457200">
              <a:spcAft>
                <a:spcPts val="1200"/>
              </a:spcAft>
              <a:buSzPct val="80000"/>
              <a:buFont typeface="Wingdings" panose="05000000000000000000" pitchFamily="2" charset="2"/>
              <a:buChar char="q"/>
            </a:pPr>
            <a:r>
              <a:rPr lang="en-US" sz="2000" b="1">
                <a:solidFill>
                  <a:schemeClr val="tx1"/>
                </a:solidFill>
                <a:latin typeface="Tahoma" panose="020B0604030504040204" pitchFamily="34" charset="0"/>
                <a:ea typeface="Tahoma" panose="020B0604030504040204" pitchFamily="34" charset="0"/>
                <a:cs typeface="Tahoma" panose="020B0604030504040204" pitchFamily="34" charset="0"/>
              </a:rPr>
              <a:t>	New application is required for the new, expanded 	participation.</a:t>
            </a:r>
            <a:endParaRPr lang="en-US" sz="2000" b="1">
              <a:latin typeface="Tahoma" panose="020B0604030504040204" pitchFamily="34" charset="0"/>
              <a:ea typeface="Tahoma" panose="020B0604030504040204" pitchFamily="34" charset="0"/>
              <a:cs typeface="Tahoma" panose="020B0604030504040204" pitchFamily="34" charset="0"/>
            </a:endParaRPr>
          </a:p>
          <a:p>
            <a:pPr marL="0" indent="0">
              <a:spcAft>
                <a:spcPts val="1200"/>
              </a:spcAft>
              <a:buNone/>
            </a:pPr>
            <a:endParaRPr lang="en-US" sz="200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lstStyle/>
          <a:p>
            <a:fld id="{3326B50C-F9A8-46C8-AAB3-BD926B94B5C7}" type="slidenum">
              <a:rPr lang="en-US" smtClean="0"/>
              <a:t>24</a:t>
            </a:fld>
            <a:endParaRPr lang="en-US"/>
          </a:p>
        </p:txBody>
      </p:sp>
    </p:spTree>
    <p:extLst>
      <p:ext uri="{BB962C8B-B14F-4D97-AF65-F5344CB8AC3E}">
        <p14:creationId xmlns:p14="http://schemas.microsoft.com/office/powerpoint/2010/main" val="20215563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90" y="743824"/>
            <a:ext cx="8229600" cy="457200"/>
          </a:xfrm>
        </p:spPr>
        <p:txBody>
          <a:bodyPr>
            <a:noAutofit/>
          </a:bodyPr>
          <a:lstStyle/>
          <a:p>
            <a:r>
              <a:rPr lang="en-US" sz="2400" b="1">
                <a:latin typeface="Tahoma" panose="020B0604030504040204" pitchFamily="34" charset="0"/>
                <a:ea typeface="Tahoma" panose="020B0604030504040204" pitchFamily="34" charset="0"/>
                <a:cs typeface="Tahoma" panose="020B0604030504040204" pitchFamily="34" charset="0"/>
              </a:rPr>
              <a:t>Requirements and Considerations for Selection </a:t>
            </a:r>
          </a:p>
        </p:txBody>
      </p:sp>
      <p:sp>
        <p:nvSpPr>
          <p:cNvPr id="3" name="Content Placeholder 2"/>
          <p:cNvSpPr>
            <a:spLocks noGrp="1"/>
          </p:cNvSpPr>
          <p:nvPr>
            <p:ph idx="1"/>
          </p:nvPr>
        </p:nvSpPr>
        <p:spPr>
          <a:xfrm>
            <a:off x="381000" y="1333072"/>
            <a:ext cx="8382000" cy="4572000"/>
          </a:xfrm>
          <a:noFill/>
          <a:ln>
            <a:noFill/>
          </a:ln>
        </p:spPr>
        <p:style>
          <a:lnRef idx="2">
            <a:schemeClr val="accent2"/>
          </a:lnRef>
          <a:fillRef idx="1">
            <a:schemeClr val="lt1"/>
          </a:fillRef>
          <a:effectRef idx="0">
            <a:schemeClr val="accent2"/>
          </a:effectRef>
          <a:fontRef idx="minor">
            <a:schemeClr val="dk1"/>
          </a:fontRef>
        </p:style>
        <p:txBody>
          <a:bodyPr vert="horz" lIns="91440" tIns="45720" rIns="91440" bIns="45720" anchor="t">
            <a:normAutofit lnSpcReduction="10000"/>
          </a:bodyPr>
          <a:lstStyle/>
          <a:p>
            <a:pPr marL="52070" lvl="1" indent="0">
              <a:spcAft>
                <a:spcPts val="1200"/>
              </a:spcAft>
              <a:buSzPct val="80000"/>
              <a:buNone/>
            </a:pPr>
            <a:r>
              <a:rPr lang="en-US" sz="2000" b="1">
                <a:solidFill>
                  <a:schemeClr val="tx1"/>
                </a:solidFill>
                <a:latin typeface="Tahoma"/>
                <a:ea typeface="Tahoma"/>
                <a:cs typeface="Tahoma"/>
              </a:rPr>
              <a:t>State Agencies must</a:t>
            </a:r>
            <a:endParaRPr lang="en-US" sz="2000">
              <a:solidFill>
                <a:schemeClr val="tx1"/>
              </a:solidFill>
              <a:latin typeface="Tahoma"/>
              <a:ea typeface="Tahoma"/>
              <a:cs typeface="Tahoma"/>
            </a:endParaRPr>
          </a:p>
          <a:p>
            <a:pPr marL="457200" lvl="1" indent="-406400">
              <a:spcAft>
                <a:spcPts val="1200"/>
              </a:spcAft>
              <a:buSzPct val="80000"/>
              <a:buFont typeface="Garamond" panose="02020404030301010803" pitchFamily="18" charset="0"/>
              <a:buChar char="●"/>
            </a:pPr>
            <a:r>
              <a:rPr lang="en-US" sz="2000">
                <a:solidFill>
                  <a:schemeClr val="tx1"/>
                </a:solidFill>
                <a:latin typeface="Tahoma"/>
                <a:ea typeface="Tahoma"/>
                <a:cs typeface="Tahoma"/>
              </a:rPr>
              <a:t>Submit a timely and complete application package.</a:t>
            </a:r>
          </a:p>
          <a:p>
            <a:pPr marL="457200" lvl="1" indent="-406400">
              <a:spcAft>
                <a:spcPts val="1200"/>
              </a:spcAft>
              <a:buClr>
                <a:srgbClr val="406F8D"/>
              </a:buClr>
              <a:buSzPct val="80000"/>
              <a:buFont typeface="Garamond" panose="02020404030301010803" pitchFamily="18" charset="0"/>
              <a:buChar char="●"/>
            </a:pPr>
            <a:r>
              <a:rPr lang="en-US" sz="2000">
                <a:solidFill>
                  <a:schemeClr val="tx1"/>
                </a:solidFill>
                <a:latin typeface="Tahoma"/>
                <a:ea typeface="Tahoma"/>
                <a:cs typeface="Tahoma"/>
              </a:rPr>
              <a:t>Demonstrate </a:t>
            </a:r>
            <a:r>
              <a:rPr lang="en-US" sz="2000" b="1">
                <a:solidFill>
                  <a:schemeClr val="tx1"/>
                </a:solidFill>
                <a:latin typeface="Tahoma"/>
                <a:ea typeface="Tahoma"/>
                <a:cs typeface="Tahoma"/>
              </a:rPr>
              <a:t>Readiness:</a:t>
            </a:r>
          </a:p>
          <a:p>
            <a:pPr marL="923290" lvl="2" indent="-219075">
              <a:spcAft>
                <a:spcPts val="600"/>
              </a:spcAft>
              <a:buSzPct val="80000"/>
              <a:buFont typeface="Garamond" panose="02020404030301010803" pitchFamily="18" charset="0"/>
              <a:buChar char="●"/>
            </a:pPr>
            <a:r>
              <a:rPr lang="en-US" sz="2000" b="1" u="sng">
                <a:solidFill>
                  <a:schemeClr val="tx1"/>
                </a:solidFill>
                <a:latin typeface="Tahoma"/>
                <a:ea typeface="Tahoma"/>
                <a:cs typeface="Tahoma"/>
              </a:rPr>
              <a:t>Accurate data-sharing agreements in place</a:t>
            </a:r>
          </a:p>
          <a:p>
            <a:pPr marL="923290" lvl="2" indent="-219075">
              <a:spcAft>
                <a:spcPts val="600"/>
              </a:spcAft>
              <a:buSzPct val="80000"/>
              <a:buFont typeface="Garamond" panose="02020404030301010803" pitchFamily="18" charset="0"/>
              <a:buChar char="●"/>
            </a:pPr>
            <a:r>
              <a:rPr lang="en-US" sz="2000">
                <a:solidFill>
                  <a:schemeClr val="tx1"/>
                </a:solidFill>
                <a:latin typeface="Tahoma"/>
                <a:ea typeface="Tahoma"/>
                <a:cs typeface="Tahoma"/>
              </a:rPr>
              <a:t>Testing completed between the NSLP and Medicaid agencies to ensure accurate identification of eligible children (receiving Medicaid and meeting income standards for f/rp meals).</a:t>
            </a:r>
          </a:p>
          <a:p>
            <a:pPr marL="923290" lvl="2" indent="-219075">
              <a:spcAft>
                <a:spcPts val="600"/>
              </a:spcAft>
              <a:buSzPct val="80000"/>
              <a:buFont typeface="Garamond" panose="02020404030301010803" pitchFamily="18" charset="0"/>
              <a:buChar char="●"/>
            </a:pPr>
            <a:r>
              <a:rPr lang="en-US" sz="2000">
                <a:solidFill>
                  <a:schemeClr val="tx1"/>
                </a:solidFill>
                <a:latin typeface="Tahoma"/>
                <a:ea typeface="Tahoma"/>
                <a:cs typeface="Tahoma"/>
              </a:rPr>
              <a:t>Matching process and mechanism for providing match data to school districts is in place.</a:t>
            </a:r>
          </a:p>
          <a:p>
            <a:pPr marL="923290" lvl="2" indent="-219075">
              <a:spcAft>
                <a:spcPts val="600"/>
              </a:spcAft>
              <a:buSzPct val="80000"/>
              <a:buFont typeface="Garamond" panose="02020404030301010803" pitchFamily="18" charset="0"/>
              <a:buChar char="●"/>
            </a:pPr>
            <a:r>
              <a:rPr lang="en-US" sz="2000">
                <a:solidFill>
                  <a:schemeClr val="tx1"/>
                </a:solidFill>
                <a:latin typeface="Tahoma"/>
                <a:ea typeface="Tahoma"/>
                <a:cs typeface="Tahoma"/>
              </a:rPr>
              <a:t>Training completed with school districts.</a:t>
            </a:r>
          </a:p>
          <a:p>
            <a:pPr marL="923290" lvl="2" indent="-219075">
              <a:spcAft>
                <a:spcPts val="600"/>
              </a:spcAft>
              <a:buSzPct val="80000"/>
              <a:buFont typeface="Garamond" panose="02020404030301010803" pitchFamily="18" charset="0"/>
              <a:buChar char="●"/>
            </a:pPr>
            <a:r>
              <a:rPr lang="en-US" sz="2000">
                <a:solidFill>
                  <a:schemeClr val="tx1"/>
                </a:solidFill>
                <a:latin typeface="Tahoma"/>
                <a:ea typeface="Tahoma"/>
                <a:cs typeface="Tahoma"/>
              </a:rPr>
              <a:t>POS systems can process Medicaid matches.</a:t>
            </a:r>
          </a:p>
          <a:p>
            <a:pPr marL="923290" lvl="2" indent="-219075">
              <a:spcAft>
                <a:spcPts val="1200"/>
              </a:spcAft>
              <a:buSzPct val="80000"/>
              <a:buFont typeface="Garamond" panose="02020404030301010803" pitchFamily="18" charset="0"/>
              <a:buChar char="●"/>
            </a:pPr>
            <a:r>
              <a:rPr lang="en-US" sz="2000">
                <a:solidFill>
                  <a:schemeClr val="tx1"/>
                </a:solidFill>
                <a:latin typeface="Tahoma"/>
                <a:ea typeface="Tahoma"/>
                <a:cs typeface="Tahoma"/>
              </a:rPr>
              <a:t>Able to report data for evaluation study.</a:t>
            </a:r>
          </a:p>
        </p:txBody>
      </p:sp>
      <p:sp>
        <p:nvSpPr>
          <p:cNvPr id="4" name="Slide Number Placeholder 3"/>
          <p:cNvSpPr>
            <a:spLocks noGrp="1"/>
          </p:cNvSpPr>
          <p:nvPr>
            <p:ph type="sldNum" sz="quarter" idx="12"/>
          </p:nvPr>
        </p:nvSpPr>
        <p:spPr/>
        <p:txBody>
          <a:bodyPr/>
          <a:lstStyle/>
          <a:p>
            <a:fld id="{3326B50C-F9A8-46C8-AAB3-BD926B94B5C7}" type="slidenum">
              <a:rPr lang="en-US" smtClean="0"/>
              <a:t>25</a:t>
            </a:fld>
            <a:endParaRPr lang="en-US"/>
          </a:p>
        </p:txBody>
      </p:sp>
    </p:spTree>
    <p:extLst>
      <p:ext uri="{BB962C8B-B14F-4D97-AF65-F5344CB8AC3E}">
        <p14:creationId xmlns:p14="http://schemas.microsoft.com/office/powerpoint/2010/main" val="35844776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382000" cy="609600"/>
          </a:xfrm>
        </p:spPr>
        <p:txBody>
          <a:bodyPr>
            <a:noAutofit/>
          </a:bodyPr>
          <a:lstStyle/>
          <a:p>
            <a:r>
              <a:rPr lang="en-US" sz="3200" b="1">
                <a:latin typeface="Tahoma" panose="020B0604030504040204" pitchFamily="34" charset="0"/>
                <a:ea typeface="Tahoma" panose="020B0604030504040204" pitchFamily="34" charset="0"/>
                <a:cs typeface="Tahoma" panose="020B0604030504040204" pitchFamily="34" charset="0"/>
              </a:rPr>
              <a:t>State and Federal Collaboration</a:t>
            </a:r>
          </a:p>
        </p:txBody>
      </p:sp>
      <p:sp>
        <p:nvSpPr>
          <p:cNvPr id="3" name="Content Placeholder 2"/>
          <p:cNvSpPr>
            <a:spLocks noGrp="1"/>
          </p:cNvSpPr>
          <p:nvPr>
            <p:ph idx="1"/>
          </p:nvPr>
        </p:nvSpPr>
        <p:spPr>
          <a:xfrm>
            <a:off x="457200" y="1155968"/>
            <a:ext cx="8382000" cy="5549632"/>
          </a:xfrm>
          <a:noFill/>
          <a:ln>
            <a:noFill/>
          </a:ln>
        </p:spPr>
        <p:style>
          <a:lnRef idx="2">
            <a:schemeClr val="accent2"/>
          </a:lnRef>
          <a:fillRef idx="1">
            <a:schemeClr val="lt1"/>
          </a:fillRef>
          <a:effectRef idx="0">
            <a:schemeClr val="accent2"/>
          </a:effectRef>
          <a:fontRef idx="minor">
            <a:schemeClr val="dk1"/>
          </a:fontRef>
        </p:style>
        <p:txBody>
          <a:bodyPr vert="horz" lIns="91440" tIns="45720" rIns="91440" bIns="45720" anchor="t">
            <a:normAutofit fontScale="70000" lnSpcReduction="20000"/>
          </a:bodyPr>
          <a:lstStyle/>
          <a:p>
            <a:pPr marL="52070" lvl="1" indent="0">
              <a:spcAft>
                <a:spcPts val="1200"/>
              </a:spcAft>
              <a:buSzPct val="80000"/>
              <a:buNone/>
            </a:pPr>
            <a:r>
              <a:rPr lang="en-US" sz="3100" b="1">
                <a:solidFill>
                  <a:schemeClr val="tx1"/>
                </a:solidFill>
                <a:latin typeface="Tahoma"/>
                <a:ea typeface="Tahoma"/>
                <a:cs typeface="Tahoma"/>
              </a:rPr>
              <a:t>Selected State Agencies must</a:t>
            </a:r>
            <a:endParaRPr lang="en-US" sz="3100">
              <a:solidFill>
                <a:schemeClr val="tx1"/>
              </a:solidFill>
              <a:latin typeface="Tahoma"/>
              <a:ea typeface="Tahoma"/>
              <a:cs typeface="Tahoma"/>
            </a:endParaRPr>
          </a:p>
          <a:p>
            <a:pPr marL="457200" lvl="1" indent="-406400">
              <a:spcAft>
                <a:spcPts val="1200"/>
              </a:spcAft>
              <a:buSzPct val="80000"/>
              <a:buFont typeface="Garamond" panose="02020404030301010803" pitchFamily="18" charset="0"/>
              <a:buChar char="●"/>
            </a:pPr>
            <a:r>
              <a:rPr lang="en-US" sz="3100">
                <a:solidFill>
                  <a:schemeClr val="tx1"/>
                </a:solidFill>
                <a:latin typeface="Tahoma"/>
                <a:ea typeface="Tahoma"/>
                <a:cs typeface="Tahoma"/>
              </a:rPr>
              <a:t>Be ready to accurately identify children eligible to be directly certified, based on MAGI and Non-MAGI income determinations and NSLP income standards.</a:t>
            </a:r>
          </a:p>
          <a:p>
            <a:pPr marL="457200" lvl="1" indent="-406400">
              <a:spcAft>
                <a:spcPts val="1200"/>
              </a:spcAft>
              <a:buSzPct val="80000"/>
              <a:buFont typeface="Garamond" panose="02020404030301010803" pitchFamily="18" charset="0"/>
              <a:buChar char="●"/>
            </a:pPr>
            <a:r>
              <a:rPr lang="en-US" sz="3100">
                <a:solidFill>
                  <a:schemeClr val="tx1"/>
                </a:solidFill>
                <a:latin typeface="Tahoma"/>
                <a:ea typeface="Tahoma"/>
                <a:cs typeface="Tahoma"/>
              </a:rPr>
              <a:t>Be ready to have in place data-sharing agreements between NSLP State agency and State Medicaid agency.</a:t>
            </a:r>
          </a:p>
          <a:p>
            <a:pPr marL="457200" lvl="1" indent="-406400">
              <a:spcAft>
                <a:spcPts val="1200"/>
              </a:spcAft>
              <a:buSzPct val="80000"/>
              <a:buFont typeface="Garamond" panose="02020404030301010803" pitchFamily="18" charset="0"/>
              <a:buChar char="●"/>
            </a:pPr>
            <a:r>
              <a:rPr lang="en-US" sz="3100">
                <a:solidFill>
                  <a:schemeClr val="tx1"/>
                </a:solidFill>
                <a:latin typeface="Tahoma"/>
                <a:ea typeface="Tahoma"/>
                <a:cs typeface="Tahoma"/>
              </a:rPr>
              <a:t>Agree to cooperate with approved data requests from FNS for the required evaluation study.</a:t>
            </a:r>
          </a:p>
          <a:p>
            <a:pPr marL="52070" lvl="1" indent="0">
              <a:spcAft>
                <a:spcPts val="1200"/>
              </a:spcAft>
              <a:buSzPct val="80000"/>
              <a:buNone/>
            </a:pPr>
            <a:r>
              <a:rPr lang="en-US" sz="3100" b="1">
                <a:solidFill>
                  <a:schemeClr val="tx1"/>
                </a:solidFill>
                <a:latin typeface="Tahoma"/>
                <a:ea typeface="Tahoma"/>
                <a:cs typeface="Tahoma"/>
              </a:rPr>
              <a:t>FNS and CMS will</a:t>
            </a:r>
          </a:p>
          <a:p>
            <a:pPr marL="457200" lvl="1" indent="-404495">
              <a:spcAft>
                <a:spcPts val="1200"/>
              </a:spcAft>
              <a:buSzPct val="80000"/>
              <a:buFont typeface="Garamond" panose="02020404030301010803" pitchFamily="18" charset="0"/>
              <a:buChar char="●"/>
            </a:pPr>
            <a:r>
              <a:rPr lang="en-US" sz="3100">
                <a:solidFill>
                  <a:schemeClr val="tx1"/>
                </a:solidFill>
                <a:latin typeface="Tahoma"/>
                <a:ea typeface="Tahoma"/>
                <a:cs typeface="Tahoma"/>
              </a:rPr>
              <a:t>Provide coordinated technical assistance to State agencies selected for participation in the demonstration projects. </a:t>
            </a:r>
            <a:endParaRPr lang="en-US" sz="3100">
              <a:solidFill>
                <a:schemeClr val="tx1"/>
              </a:solidFill>
              <a:latin typeface="Tahoma" panose="020B0604030504040204" pitchFamily="34" charset="0"/>
              <a:ea typeface="Tahoma" panose="020B0604030504040204" pitchFamily="34" charset="0"/>
              <a:cs typeface="Tahoma" panose="020B0604030504040204" pitchFamily="34" charset="0"/>
            </a:endParaRPr>
          </a:p>
          <a:p>
            <a:pPr marL="923290" lvl="2" indent="-219075">
              <a:spcAft>
                <a:spcPts val="1200"/>
              </a:spcAft>
              <a:buSzPct val="80000"/>
              <a:buFont typeface="Garamond" panose="02020404030301010803" pitchFamily="18" charset="0"/>
              <a:buChar char="●"/>
            </a:pPr>
            <a:r>
              <a:rPr lang="en-US" sz="3100">
                <a:solidFill>
                  <a:schemeClr val="tx1"/>
                </a:solidFill>
                <a:latin typeface="Tahoma"/>
                <a:ea typeface="Tahoma"/>
                <a:cs typeface="Tahoma"/>
              </a:rPr>
              <a:t>Technical assistance will include guidance and communications including training webinars, calls and meetings, site visits consistent with guidance. </a:t>
            </a:r>
            <a:endParaRPr lang="en-US" sz="310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indent="0">
              <a:spcAft>
                <a:spcPts val="1200"/>
              </a:spcAft>
              <a:buNone/>
            </a:pPr>
            <a:endParaRPr lang="en-US" sz="280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3326B50C-F9A8-46C8-AAB3-BD926B94B5C7}" type="slidenum">
              <a:rPr lang="en-US" smtClean="0"/>
              <a:t>26</a:t>
            </a:fld>
            <a:endParaRPr lang="en-US"/>
          </a:p>
        </p:txBody>
      </p:sp>
    </p:spTree>
    <p:extLst>
      <p:ext uri="{BB962C8B-B14F-4D97-AF65-F5344CB8AC3E}">
        <p14:creationId xmlns:p14="http://schemas.microsoft.com/office/powerpoint/2010/main" val="33697978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458200" cy="762000"/>
          </a:xfrm>
        </p:spPr>
        <p:txBody>
          <a:bodyPr>
            <a:normAutofit/>
          </a:bodyPr>
          <a:lstStyle/>
          <a:p>
            <a:r>
              <a:rPr lang="en-US" sz="3200" b="1">
                <a:latin typeface="Tahoma" panose="020B0604030504040204" pitchFamily="34" charset="0"/>
                <a:ea typeface="Tahoma" panose="020B0604030504040204" pitchFamily="34" charset="0"/>
                <a:cs typeface="Tahoma" panose="020B0604030504040204" pitchFamily="34" charset="0"/>
              </a:rPr>
              <a:t>Current DC-M Demonstration Projects</a:t>
            </a:r>
          </a:p>
        </p:txBody>
      </p:sp>
      <p:sp>
        <p:nvSpPr>
          <p:cNvPr id="4" name="Slide Number Placeholder 3"/>
          <p:cNvSpPr>
            <a:spLocks noGrp="1"/>
          </p:cNvSpPr>
          <p:nvPr>
            <p:ph type="sldNum" sz="quarter" idx="12"/>
          </p:nvPr>
        </p:nvSpPr>
        <p:spPr>
          <a:xfrm>
            <a:off x="8174736" y="2272"/>
            <a:ext cx="762000" cy="302528"/>
          </a:xfrm>
        </p:spPr>
        <p:txBody>
          <a:bodyPr/>
          <a:lstStyle/>
          <a:p>
            <a:fld id="{3326B50C-F9A8-46C8-AAB3-BD926B94B5C7}" type="slidenum">
              <a:rPr lang="en-US" smtClean="0"/>
              <a:t>27</a:t>
            </a:fld>
            <a:endParaRPr lang="en-US"/>
          </a:p>
        </p:txBody>
      </p:sp>
      <p:pic>
        <p:nvPicPr>
          <p:cNvPr id="3" name="Picture 2">
            <a:extLst>
              <a:ext uri="{FF2B5EF4-FFF2-40B4-BE49-F238E27FC236}">
                <a16:creationId xmlns:a16="http://schemas.microsoft.com/office/drawing/2014/main" id="{9D7099DF-9E96-5D21-8492-17CBBBB6B843}"/>
              </a:ext>
            </a:extLst>
          </p:cNvPr>
          <p:cNvPicPr>
            <a:picLocks noChangeAspect="1"/>
          </p:cNvPicPr>
          <p:nvPr/>
        </p:nvPicPr>
        <p:blipFill>
          <a:blip r:embed="rId2"/>
          <a:stretch>
            <a:fillRect/>
          </a:stretch>
        </p:blipFill>
        <p:spPr>
          <a:xfrm>
            <a:off x="549127" y="1219200"/>
            <a:ext cx="7898086" cy="4945294"/>
          </a:xfrm>
          <a:prstGeom prst="rect">
            <a:avLst/>
          </a:prstGeom>
        </p:spPr>
      </p:pic>
    </p:spTree>
    <p:extLst>
      <p:ext uri="{BB962C8B-B14F-4D97-AF65-F5344CB8AC3E}">
        <p14:creationId xmlns:p14="http://schemas.microsoft.com/office/powerpoint/2010/main" val="41929517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457200"/>
          </a:xfrm>
        </p:spPr>
        <p:txBody>
          <a:bodyPr>
            <a:noAutofit/>
          </a:bodyPr>
          <a:lstStyle/>
          <a:p>
            <a:r>
              <a:rPr lang="en-US" sz="3200" b="1">
                <a:latin typeface="Tahoma" panose="020B0604030504040204" pitchFamily="34" charset="0"/>
                <a:ea typeface="Tahoma" panose="020B0604030504040204" pitchFamily="34" charset="0"/>
                <a:cs typeface="Tahoma" panose="020B0604030504040204" pitchFamily="34" charset="0"/>
              </a:rPr>
              <a:t>Participating States’ Insights and Best Practices</a:t>
            </a:r>
          </a:p>
        </p:txBody>
      </p:sp>
      <p:sp>
        <p:nvSpPr>
          <p:cNvPr id="3" name="Content Placeholder 2"/>
          <p:cNvSpPr>
            <a:spLocks noGrp="1"/>
          </p:cNvSpPr>
          <p:nvPr>
            <p:ph idx="1"/>
          </p:nvPr>
        </p:nvSpPr>
        <p:spPr>
          <a:xfrm>
            <a:off x="381000" y="1765568"/>
            <a:ext cx="8382000" cy="4406632"/>
          </a:xfrm>
          <a:noFill/>
          <a:ln>
            <a:noFill/>
          </a:ln>
        </p:spPr>
        <p:style>
          <a:lnRef idx="2">
            <a:schemeClr val="accent2"/>
          </a:lnRef>
          <a:fillRef idx="1">
            <a:schemeClr val="lt1"/>
          </a:fillRef>
          <a:effectRef idx="0">
            <a:schemeClr val="accent2"/>
          </a:effectRef>
          <a:fontRef idx="minor">
            <a:schemeClr val="dk1"/>
          </a:fontRef>
        </p:style>
        <p:txBody>
          <a:bodyPr>
            <a:normAutofit/>
          </a:bodyPr>
          <a:lstStyle/>
          <a:p>
            <a:pPr marL="52387" lvl="1" indent="0">
              <a:spcAft>
                <a:spcPts val="600"/>
              </a:spcAft>
              <a:buSzPct val="80000"/>
              <a:buNone/>
            </a:pPr>
            <a:r>
              <a:rPr lang="en-US" sz="2400" b="1">
                <a:solidFill>
                  <a:schemeClr val="tx1"/>
                </a:solidFill>
                <a:latin typeface="Tahoma" panose="020B0604030504040204" pitchFamily="34" charset="0"/>
                <a:ea typeface="Tahoma" panose="020B0604030504040204" pitchFamily="34" charset="0"/>
                <a:cs typeface="Tahoma" panose="020B0604030504040204" pitchFamily="34" charset="0"/>
              </a:rPr>
              <a:t>Pre-Application Considerations</a:t>
            </a:r>
          </a:p>
          <a:p>
            <a:pPr marL="457200" lvl="1" indent="-404813">
              <a:spcAft>
                <a:spcPts val="600"/>
              </a:spcAft>
              <a:buSzPct val="80000"/>
              <a:buFont typeface="Garamond" panose="02020404030301010803" pitchFamily="18" charset="0"/>
              <a:buChar char="●"/>
            </a:pPr>
            <a:r>
              <a:rPr lang="en-US" sz="2400">
                <a:solidFill>
                  <a:schemeClr val="tx1"/>
                </a:solidFill>
                <a:latin typeface="Tahoma" panose="020B0604030504040204" pitchFamily="34" charset="0"/>
                <a:ea typeface="Tahoma" panose="020B0604030504040204" pitchFamily="34" charset="0"/>
                <a:cs typeface="Tahoma" panose="020B0604030504040204" pitchFamily="34" charset="0"/>
              </a:rPr>
              <a:t>Internal and external partners communicate to discuss project and identify any barriers, roadblocks, and solutions.</a:t>
            </a:r>
          </a:p>
          <a:p>
            <a:pPr marL="457200" lvl="1" indent="-404813">
              <a:spcAft>
                <a:spcPts val="600"/>
              </a:spcAft>
              <a:buSzPct val="80000"/>
              <a:buFont typeface="Garamond" panose="02020404030301010803" pitchFamily="18" charset="0"/>
              <a:buChar char="●"/>
            </a:pPr>
            <a:r>
              <a:rPr lang="en-US" sz="2400">
                <a:solidFill>
                  <a:schemeClr val="tx1"/>
                </a:solidFill>
                <a:latin typeface="Tahoma" panose="020B0604030504040204" pitchFamily="34" charset="0"/>
                <a:ea typeface="Tahoma" panose="020B0604030504040204" pitchFamily="34" charset="0"/>
                <a:cs typeface="Tahoma" panose="020B0604030504040204" pitchFamily="34" charset="0"/>
              </a:rPr>
              <a:t>Ensure State and local-level system functionality to assign proper direct certification hierarchy. </a:t>
            </a:r>
          </a:p>
          <a:p>
            <a:pPr marL="457200" lvl="1" indent="-404813">
              <a:spcAft>
                <a:spcPts val="600"/>
              </a:spcAft>
              <a:buSzPct val="80000"/>
              <a:buFont typeface="Garamond" panose="02020404030301010803" pitchFamily="18" charset="0"/>
              <a:buChar char="●"/>
            </a:pPr>
            <a:r>
              <a:rPr lang="en-US" sz="2400">
                <a:solidFill>
                  <a:schemeClr val="tx1"/>
                </a:solidFill>
                <a:latin typeface="Tahoma" panose="020B0604030504040204" pitchFamily="34" charset="0"/>
                <a:ea typeface="Tahoma" panose="020B0604030504040204" pitchFamily="34" charset="0"/>
                <a:cs typeface="Tahoma" panose="020B0604030504040204" pitchFamily="34" charset="0"/>
              </a:rPr>
              <a:t>Define an implementation timeline with project partners.</a:t>
            </a:r>
          </a:p>
          <a:p>
            <a:pPr marL="457200" lvl="1" indent="-404813">
              <a:spcAft>
                <a:spcPts val="600"/>
              </a:spcAft>
              <a:buSzPct val="80000"/>
              <a:buFont typeface="Garamond" panose="02020404030301010803" pitchFamily="18" charset="0"/>
              <a:buChar char="●"/>
            </a:pPr>
            <a:r>
              <a:rPr lang="en-US" sz="2400">
                <a:solidFill>
                  <a:schemeClr val="tx1"/>
                </a:solidFill>
                <a:latin typeface="Tahoma" panose="020B0604030504040204" pitchFamily="34" charset="0"/>
                <a:ea typeface="Tahoma" panose="020B0604030504040204" pitchFamily="34" charset="0"/>
                <a:cs typeface="Tahoma" panose="020B0604030504040204" pitchFamily="34" charset="0"/>
              </a:rPr>
              <a:t>Allow for time needed for LEA/SFA UAT and training before implementing statewide.</a:t>
            </a:r>
          </a:p>
          <a:p>
            <a:pPr marL="52387" lvl="1" indent="0">
              <a:spcAft>
                <a:spcPts val="600"/>
              </a:spcAft>
              <a:buSzPct val="80000"/>
              <a:buNone/>
            </a:pPr>
            <a:endParaRPr lang="en-US" sz="2400">
              <a:solidFill>
                <a:schemeClr val="tx1"/>
              </a:solidFill>
              <a:latin typeface="Tahoma" panose="020B0604030504040204" pitchFamily="34" charset="0"/>
              <a:ea typeface="Tahoma" panose="020B0604030504040204" pitchFamily="34" charset="0"/>
              <a:cs typeface="Tahoma" panose="020B0604030504040204" pitchFamily="34" charset="0"/>
            </a:endParaRPr>
          </a:p>
          <a:p>
            <a:pPr marL="457200" lvl="1" indent="-404813">
              <a:spcAft>
                <a:spcPts val="600"/>
              </a:spcAft>
              <a:buSzPct val="80000"/>
              <a:buFont typeface="Garamond" panose="02020404030301010803" pitchFamily="18" charset="0"/>
              <a:buChar char="●"/>
            </a:pPr>
            <a:endParaRPr lang="en-US" sz="200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lstStyle/>
          <a:p>
            <a:fld id="{3326B50C-F9A8-46C8-AAB3-BD926B94B5C7}" type="slidenum">
              <a:rPr lang="en-US" smtClean="0"/>
              <a:t>28</a:t>
            </a:fld>
            <a:endParaRPr lang="en-US"/>
          </a:p>
        </p:txBody>
      </p:sp>
    </p:spTree>
    <p:extLst>
      <p:ext uri="{BB962C8B-B14F-4D97-AF65-F5344CB8AC3E}">
        <p14:creationId xmlns:p14="http://schemas.microsoft.com/office/powerpoint/2010/main" val="35550550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457200"/>
          </a:xfrm>
        </p:spPr>
        <p:txBody>
          <a:bodyPr>
            <a:noAutofit/>
          </a:bodyPr>
          <a:lstStyle/>
          <a:p>
            <a:r>
              <a:rPr lang="en-US" sz="3200" b="1">
                <a:latin typeface="Tahoma" panose="020B0604030504040204" pitchFamily="34" charset="0"/>
                <a:ea typeface="Tahoma" panose="020B0604030504040204" pitchFamily="34" charset="0"/>
                <a:cs typeface="Tahoma" panose="020B0604030504040204" pitchFamily="34" charset="0"/>
              </a:rPr>
              <a:t>Participating States’ Insights and Best Practices</a:t>
            </a:r>
          </a:p>
        </p:txBody>
      </p:sp>
      <p:sp>
        <p:nvSpPr>
          <p:cNvPr id="3" name="Content Placeholder 2"/>
          <p:cNvSpPr>
            <a:spLocks noGrp="1"/>
          </p:cNvSpPr>
          <p:nvPr>
            <p:ph idx="1"/>
          </p:nvPr>
        </p:nvSpPr>
        <p:spPr>
          <a:xfrm>
            <a:off x="381000" y="1765568"/>
            <a:ext cx="8382000" cy="4406632"/>
          </a:xfrm>
          <a:noFill/>
          <a:ln>
            <a:noFill/>
          </a:ln>
        </p:spPr>
        <p:style>
          <a:lnRef idx="2">
            <a:schemeClr val="accent2"/>
          </a:lnRef>
          <a:fillRef idx="1">
            <a:schemeClr val="lt1"/>
          </a:fillRef>
          <a:effectRef idx="0">
            <a:schemeClr val="accent2"/>
          </a:effectRef>
          <a:fontRef idx="minor">
            <a:schemeClr val="dk1"/>
          </a:fontRef>
        </p:style>
        <p:txBody>
          <a:bodyPr vert="horz" lIns="91440" tIns="45720" rIns="91440" bIns="45720" anchor="t">
            <a:normAutofit/>
          </a:bodyPr>
          <a:lstStyle/>
          <a:p>
            <a:pPr marL="52070" lvl="1" indent="0">
              <a:spcAft>
                <a:spcPts val="600"/>
              </a:spcAft>
              <a:buSzPct val="80000"/>
              <a:buNone/>
            </a:pPr>
            <a:r>
              <a:rPr lang="en-US" sz="2400" b="1">
                <a:solidFill>
                  <a:schemeClr val="tx1"/>
                </a:solidFill>
                <a:latin typeface="Tahoma"/>
                <a:ea typeface="Tahoma"/>
                <a:cs typeface="Tahoma"/>
              </a:rPr>
              <a:t>Memorandum of Understanding Considerations</a:t>
            </a:r>
            <a:endParaRPr lang="en-US" sz="2400">
              <a:solidFill>
                <a:schemeClr val="tx1"/>
              </a:solidFill>
              <a:latin typeface="Tahoma"/>
              <a:ea typeface="Tahoma"/>
              <a:cs typeface="Tahoma"/>
            </a:endParaRPr>
          </a:p>
          <a:p>
            <a:pPr marL="457200" lvl="1" indent="-404495">
              <a:spcAft>
                <a:spcPts val="600"/>
              </a:spcAft>
              <a:buSzPct val="80000"/>
              <a:buFont typeface="Garamond" panose="02020404030301010803" pitchFamily="18" charset="0"/>
              <a:buChar char="●"/>
            </a:pPr>
            <a:r>
              <a:rPr lang="en-US" sz="2400">
                <a:solidFill>
                  <a:schemeClr val="tx1"/>
                </a:solidFill>
                <a:latin typeface="Tahoma"/>
                <a:ea typeface="Tahoma"/>
                <a:cs typeface="Tahoma"/>
              </a:rPr>
              <a:t>Identify contacts from each agency which need to be involved in the MOU data sharing agreement – include contacts in technical, program, and leadership positions.</a:t>
            </a:r>
          </a:p>
          <a:p>
            <a:pPr marL="457200" lvl="1" indent="-404495">
              <a:spcAft>
                <a:spcPts val="600"/>
              </a:spcAft>
              <a:buSzPct val="80000"/>
              <a:buFont typeface="Garamond" panose="02020404030301010803" pitchFamily="18" charset="0"/>
              <a:buChar char="●"/>
            </a:pPr>
            <a:r>
              <a:rPr lang="en-US" sz="2400">
                <a:solidFill>
                  <a:schemeClr val="tx1"/>
                </a:solidFill>
                <a:latin typeface="Tahoma"/>
                <a:ea typeface="Tahoma"/>
                <a:cs typeface="Tahoma"/>
              </a:rPr>
              <a:t>Understand the data sharing policies within your agency and the partnering agency(ies).</a:t>
            </a:r>
          </a:p>
          <a:p>
            <a:pPr marL="457200" lvl="1" indent="-404495">
              <a:spcAft>
                <a:spcPts val="600"/>
              </a:spcAft>
              <a:buSzPct val="80000"/>
              <a:buFont typeface="Garamond" panose="02020404030301010803" pitchFamily="18" charset="0"/>
              <a:buChar char="●"/>
            </a:pPr>
            <a:r>
              <a:rPr lang="en-US" sz="2400">
                <a:solidFill>
                  <a:schemeClr val="tx1"/>
                </a:solidFill>
                <a:latin typeface="Tahoma"/>
                <a:ea typeface="Tahoma"/>
                <a:cs typeface="Tahoma"/>
              </a:rPr>
              <a:t>Define a timeline for the MOU data sharing agreement. </a:t>
            </a:r>
            <a:endParaRPr lang="en-US" sz="2400">
              <a:solidFill>
                <a:schemeClr val="tx1"/>
              </a:solidFill>
              <a:latin typeface="Tahoma" panose="020B0604030504040204" pitchFamily="34" charset="0"/>
              <a:ea typeface="Tahoma" panose="020B0604030504040204" pitchFamily="34" charset="0"/>
              <a:cs typeface="Tahoma" panose="020B0604030504040204" pitchFamily="34" charset="0"/>
            </a:endParaRPr>
          </a:p>
          <a:p>
            <a:pPr marL="457200" lvl="1" indent="-404495">
              <a:spcAft>
                <a:spcPts val="600"/>
              </a:spcAft>
              <a:buSzPct val="80000"/>
              <a:buFont typeface="Garamond" panose="02020404030301010803" pitchFamily="18" charset="0"/>
              <a:buChar char="●"/>
            </a:pPr>
            <a:r>
              <a:rPr lang="en-US" sz="2400">
                <a:solidFill>
                  <a:schemeClr val="tx1"/>
                </a:solidFill>
                <a:latin typeface="Tahoma"/>
                <a:ea typeface="Tahoma"/>
                <a:cs typeface="Tahoma"/>
              </a:rPr>
              <a:t>Pursue an “Addendum” over a new MOU.</a:t>
            </a:r>
          </a:p>
          <a:p>
            <a:pPr marL="457200" lvl="1" indent="-404495">
              <a:spcAft>
                <a:spcPts val="600"/>
              </a:spcAft>
              <a:buClr>
                <a:srgbClr val="406F8D"/>
              </a:buClr>
              <a:buSzPct val="80000"/>
              <a:buFont typeface="Garamond" panose="02020404030301010803" pitchFamily="18" charset="0"/>
              <a:buChar char="●"/>
            </a:pPr>
            <a:r>
              <a:rPr lang="en-US" sz="2400">
                <a:solidFill>
                  <a:schemeClr val="tx1"/>
                </a:solidFill>
                <a:latin typeface="Tahoma"/>
                <a:ea typeface="Tahoma"/>
                <a:cs typeface="Tahoma"/>
              </a:rPr>
              <a:t>Initiate as soon as possible.</a:t>
            </a:r>
            <a:endParaRPr lang="en-US" sz="240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lstStyle/>
          <a:p>
            <a:fld id="{3326B50C-F9A8-46C8-AAB3-BD926B94B5C7}" type="slidenum">
              <a:rPr lang="en-US" smtClean="0"/>
              <a:t>29</a:t>
            </a:fld>
            <a:endParaRPr lang="en-US"/>
          </a:p>
        </p:txBody>
      </p:sp>
    </p:spTree>
    <p:extLst>
      <p:ext uri="{BB962C8B-B14F-4D97-AF65-F5344CB8AC3E}">
        <p14:creationId xmlns:p14="http://schemas.microsoft.com/office/powerpoint/2010/main" val="3558951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229600" cy="685800"/>
          </a:xfrm>
        </p:spPr>
        <p:txBody>
          <a:bodyPr>
            <a:noAutofit/>
          </a:bodyPr>
          <a:lstStyle/>
          <a:p>
            <a:r>
              <a:rPr lang="en-US" sz="3200" b="1">
                <a:latin typeface="Tahoma" panose="020B0604030504040204" pitchFamily="34" charset="0"/>
                <a:ea typeface="Tahoma" panose="020B0604030504040204" pitchFamily="34" charset="0"/>
                <a:cs typeface="Tahoma" panose="020B0604030504040204" pitchFamily="34" charset="0"/>
              </a:rPr>
              <a:t>Benefits of Direct Certification</a:t>
            </a:r>
          </a:p>
        </p:txBody>
      </p:sp>
      <p:sp>
        <p:nvSpPr>
          <p:cNvPr id="3" name="Content Placeholder 2"/>
          <p:cNvSpPr>
            <a:spLocks noGrp="1"/>
          </p:cNvSpPr>
          <p:nvPr>
            <p:ph idx="1"/>
          </p:nvPr>
        </p:nvSpPr>
        <p:spPr>
          <a:xfrm>
            <a:off x="304800" y="1371600"/>
            <a:ext cx="8382000" cy="4724400"/>
          </a:xfrm>
        </p:spPr>
        <p:txBody>
          <a:bodyPr vert="horz" lIns="91440" tIns="45720" rIns="91440" bIns="45720" anchor="t">
            <a:noAutofit/>
          </a:bodyPr>
          <a:lstStyle/>
          <a:p>
            <a:pPr marL="109220" indent="0">
              <a:spcAft>
                <a:spcPts val="1200"/>
              </a:spcAft>
              <a:buNone/>
            </a:pPr>
            <a:r>
              <a:rPr lang="en-US" sz="2000">
                <a:latin typeface="Tahoma"/>
                <a:ea typeface="Tahoma"/>
                <a:cs typeface="Tahoma"/>
              </a:rPr>
              <a:t>Direct Certification uses data matching to automatically certify students for school meal benefits.</a:t>
            </a:r>
            <a:endParaRPr lang="en-US">
              <a:latin typeface="Tahoma"/>
              <a:ea typeface="Tahoma"/>
              <a:cs typeface="Tahoma"/>
            </a:endParaRPr>
          </a:p>
          <a:p>
            <a:pPr marL="234950" indent="0">
              <a:spcAft>
                <a:spcPts val="1200"/>
              </a:spcAft>
              <a:buSzPct val="100000"/>
              <a:buNone/>
            </a:pPr>
            <a:r>
              <a:rPr lang="en-US" sz="2000" b="1">
                <a:latin typeface="Tahoma"/>
                <a:ea typeface="Tahoma"/>
                <a:cs typeface="Tahoma"/>
              </a:rPr>
              <a:t>Reduces Burden</a:t>
            </a:r>
            <a:r>
              <a:rPr lang="en-US" sz="2000">
                <a:latin typeface="Tahoma"/>
                <a:ea typeface="Tahoma"/>
                <a:cs typeface="Tahoma"/>
              </a:rPr>
              <a:t>: Eliminates need for application completion, submission, certification, and verification process for families and local education agencies.</a:t>
            </a:r>
          </a:p>
          <a:p>
            <a:pPr marL="234950" indent="0">
              <a:spcAft>
                <a:spcPts val="1200"/>
              </a:spcAft>
              <a:buSzPct val="100000"/>
              <a:buNone/>
            </a:pPr>
            <a:r>
              <a:rPr lang="en-US" sz="2000" b="1">
                <a:latin typeface="Tahoma"/>
                <a:ea typeface="Tahoma"/>
                <a:cs typeface="Tahoma"/>
              </a:rPr>
              <a:t>Improves Program Access</a:t>
            </a:r>
            <a:r>
              <a:rPr lang="en-US" sz="2000">
                <a:latin typeface="Tahoma"/>
                <a:ea typeface="Tahoma"/>
                <a:cs typeface="Tahoma"/>
              </a:rPr>
              <a:t>: Reaches eligible students who are not receiving NSLP and SBP benefits. </a:t>
            </a:r>
          </a:p>
          <a:p>
            <a:pPr marL="234950" indent="0">
              <a:spcAft>
                <a:spcPts val="1200"/>
              </a:spcAft>
              <a:buSzPct val="100000"/>
              <a:buNone/>
            </a:pPr>
            <a:r>
              <a:rPr lang="en-US" sz="2000" b="1">
                <a:latin typeface="Tahoma"/>
                <a:ea typeface="Tahoma"/>
                <a:cs typeface="Tahoma"/>
              </a:rPr>
              <a:t>Impacts Program Integrity</a:t>
            </a:r>
            <a:r>
              <a:rPr lang="en-US" sz="2000">
                <a:latin typeface="Tahoma"/>
                <a:ea typeface="Tahoma"/>
                <a:cs typeface="Tahoma"/>
              </a:rPr>
              <a:t>: Increases student certification accuracy. </a:t>
            </a:r>
            <a:endParaRPr lang="en-US" sz="2000">
              <a:latin typeface="Tahoma" panose="020B0604030504040204" pitchFamily="34" charset="0"/>
              <a:ea typeface="Tahoma" panose="020B0604030504040204" pitchFamily="34" charset="0"/>
              <a:cs typeface="Tahoma" panose="020B0604030504040204" pitchFamily="34" charset="0"/>
            </a:endParaRPr>
          </a:p>
          <a:p>
            <a:pPr marL="234950" indent="0">
              <a:spcAft>
                <a:spcPts val="1200"/>
              </a:spcAft>
              <a:buSzPct val="100000"/>
              <a:buNone/>
            </a:pPr>
            <a:r>
              <a:rPr lang="en-US" sz="2000" b="1">
                <a:latin typeface="Tahoma"/>
                <a:ea typeface="Tahoma"/>
                <a:cs typeface="Tahoma"/>
              </a:rPr>
              <a:t>Increases Identified Student Percentages: </a:t>
            </a:r>
            <a:r>
              <a:rPr lang="en-US" sz="2000">
                <a:latin typeface="Tahoma"/>
                <a:ea typeface="Tahoma"/>
                <a:cs typeface="Tahoma"/>
              </a:rPr>
              <a:t>Increases # of students certified for </a:t>
            </a:r>
            <a:r>
              <a:rPr lang="en-US" sz="2000" b="1" u="sng">
                <a:latin typeface="Tahoma"/>
                <a:ea typeface="Tahoma"/>
                <a:cs typeface="Tahoma"/>
              </a:rPr>
              <a:t>free</a:t>
            </a:r>
            <a:r>
              <a:rPr lang="en-US" sz="2000">
                <a:latin typeface="Tahoma"/>
                <a:ea typeface="Tahoma"/>
                <a:cs typeface="Tahoma"/>
              </a:rPr>
              <a:t> meals without an application for Community Eligibility Provision measures. (</a:t>
            </a:r>
            <a:r>
              <a:rPr lang="en-US" sz="2000" i="1">
                <a:latin typeface="Tahoma"/>
                <a:ea typeface="Tahoma"/>
                <a:cs typeface="Tahoma"/>
              </a:rPr>
              <a:t>Note: Does not apply to students directly certified for </a:t>
            </a:r>
            <a:r>
              <a:rPr lang="en-US" sz="2000" i="1" u="sng">
                <a:latin typeface="Tahoma"/>
                <a:ea typeface="Tahoma"/>
                <a:cs typeface="Tahoma"/>
              </a:rPr>
              <a:t>reduced price </a:t>
            </a:r>
            <a:r>
              <a:rPr lang="en-US" sz="2000" i="1">
                <a:latin typeface="Tahoma"/>
                <a:ea typeface="Tahoma"/>
                <a:cs typeface="Tahoma"/>
              </a:rPr>
              <a:t>meals)</a:t>
            </a:r>
          </a:p>
        </p:txBody>
      </p:sp>
      <p:sp>
        <p:nvSpPr>
          <p:cNvPr id="4" name="Slide Number Placeholder 3"/>
          <p:cNvSpPr>
            <a:spLocks noGrp="1"/>
          </p:cNvSpPr>
          <p:nvPr>
            <p:ph type="sldNum" sz="quarter" idx="12"/>
          </p:nvPr>
        </p:nvSpPr>
        <p:spPr/>
        <p:txBody>
          <a:bodyPr/>
          <a:lstStyle/>
          <a:p>
            <a:fld id="{3326B50C-F9A8-46C8-AAB3-BD926B94B5C7}" type="slidenum">
              <a:rPr lang="en-US" smtClean="0"/>
              <a:t>3</a:t>
            </a:fld>
            <a:endParaRPr lang="en-US"/>
          </a:p>
        </p:txBody>
      </p:sp>
    </p:spTree>
    <p:extLst>
      <p:ext uri="{BB962C8B-B14F-4D97-AF65-F5344CB8AC3E}">
        <p14:creationId xmlns:p14="http://schemas.microsoft.com/office/powerpoint/2010/main" val="31992414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457200"/>
          </a:xfrm>
        </p:spPr>
        <p:txBody>
          <a:bodyPr>
            <a:noAutofit/>
          </a:bodyPr>
          <a:lstStyle/>
          <a:p>
            <a:r>
              <a:rPr lang="en-US" sz="3200" b="1">
                <a:latin typeface="Tahoma" panose="020B0604030504040204" pitchFamily="34" charset="0"/>
                <a:ea typeface="Tahoma" panose="020B0604030504040204" pitchFamily="34" charset="0"/>
                <a:cs typeface="Tahoma" panose="020B0604030504040204" pitchFamily="34" charset="0"/>
              </a:rPr>
              <a:t>Participating States’ Insights and Best Practices</a:t>
            </a:r>
          </a:p>
        </p:txBody>
      </p:sp>
      <p:sp>
        <p:nvSpPr>
          <p:cNvPr id="3" name="Content Placeholder 2"/>
          <p:cNvSpPr>
            <a:spLocks noGrp="1"/>
          </p:cNvSpPr>
          <p:nvPr>
            <p:ph idx="1"/>
          </p:nvPr>
        </p:nvSpPr>
        <p:spPr>
          <a:xfrm>
            <a:off x="381000" y="1765568"/>
            <a:ext cx="8382000" cy="4406632"/>
          </a:xfrm>
          <a:noFill/>
          <a:ln>
            <a:noFill/>
          </a:ln>
        </p:spPr>
        <p:style>
          <a:lnRef idx="2">
            <a:schemeClr val="accent2"/>
          </a:lnRef>
          <a:fillRef idx="1">
            <a:schemeClr val="lt1"/>
          </a:fillRef>
          <a:effectRef idx="0">
            <a:schemeClr val="accent2"/>
          </a:effectRef>
          <a:fontRef idx="minor">
            <a:schemeClr val="dk1"/>
          </a:fontRef>
        </p:style>
        <p:txBody>
          <a:bodyPr>
            <a:normAutofit fontScale="92500"/>
          </a:bodyPr>
          <a:lstStyle/>
          <a:p>
            <a:pPr marL="52387" lvl="1" indent="0">
              <a:spcAft>
                <a:spcPts val="600"/>
              </a:spcAft>
              <a:buSzPct val="80000"/>
              <a:buNone/>
            </a:pPr>
            <a:r>
              <a:rPr lang="en-US" sz="2400" b="1">
                <a:solidFill>
                  <a:schemeClr val="tx1"/>
                </a:solidFill>
                <a:latin typeface="Tahoma" panose="020B0604030504040204" pitchFamily="34" charset="0"/>
                <a:ea typeface="Tahoma" panose="020B0604030504040204" pitchFamily="34" charset="0"/>
                <a:cs typeface="Tahoma" panose="020B0604030504040204" pitchFamily="34" charset="0"/>
              </a:rPr>
              <a:t>General Considerations</a:t>
            </a:r>
          </a:p>
          <a:p>
            <a:pPr marL="457200" lvl="1" indent="-404813">
              <a:spcAft>
                <a:spcPts val="600"/>
              </a:spcAft>
              <a:buSzPct val="80000"/>
              <a:buFont typeface="Garamond" panose="02020404030301010803" pitchFamily="18" charset="0"/>
              <a:buChar char="●"/>
            </a:pPr>
            <a:r>
              <a:rPr lang="en-US" sz="2400">
                <a:solidFill>
                  <a:schemeClr val="tx1"/>
                </a:solidFill>
                <a:latin typeface="Tahoma" panose="020B0604030504040204" pitchFamily="34" charset="0"/>
                <a:ea typeface="Tahoma" panose="020B0604030504040204" pitchFamily="34" charset="0"/>
                <a:cs typeface="Tahoma" panose="020B0604030504040204" pitchFamily="34" charset="0"/>
              </a:rPr>
              <a:t>Ensure State Medicaid partners involvement from start</a:t>
            </a:r>
          </a:p>
          <a:p>
            <a:pPr marL="457200" lvl="1" indent="-404813">
              <a:spcAft>
                <a:spcPts val="600"/>
              </a:spcAft>
              <a:buSzPct val="80000"/>
              <a:buFont typeface="Garamond" panose="02020404030301010803" pitchFamily="18" charset="0"/>
              <a:buChar char="●"/>
            </a:pPr>
            <a:r>
              <a:rPr lang="en-US" sz="2400">
                <a:solidFill>
                  <a:schemeClr val="tx1"/>
                </a:solidFill>
                <a:latin typeface="Tahoma" panose="020B0604030504040204" pitchFamily="34" charset="0"/>
                <a:ea typeface="Tahoma" panose="020B0604030504040204" pitchFamily="34" charset="0"/>
                <a:cs typeface="Tahoma" panose="020B0604030504040204" pitchFamily="34" charset="0"/>
              </a:rPr>
              <a:t>DC-M Household Notification Letters </a:t>
            </a:r>
          </a:p>
          <a:p>
            <a:pPr marL="457200" lvl="1" indent="-404813">
              <a:spcAft>
                <a:spcPts val="600"/>
              </a:spcAft>
              <a:buSzPct val="80000"/>
              <a:buFont typeface="Garamond" panose="02020404030301010803" pitchFamily="18" charset="0"/>
              <a:buChar char="●"/>
            </a:pPr>
            <a:r>
              <a:rPr lang="en-US" sz="2400">
                <a:solidFill>
                  <a:schemeClr val="tx1"/>
                </a:solidFill>
                <a:latin typeface="Tahoma" panose="020B0604030504040204" pitchFamily="34" charset="0"/>
                <a:ea typeface="Tahoma" panose="020B0604030504040204" pitchFamily="34" charset="0"/>
                <a:cs typeface="Tahoma" panose="020B0604030504040204" pitchFamily="34" charset="0"/>
              </a:rPr>
              <a:t>SOPs (e.g. communication of IEGs w/Medicaid agency)</a:t>
            </a:r>
          </a:p>
          <a:p>
            <a:pPr marL="457200" lvl="1" indent="-404813">
              <a:spcAft>
                <a:spcPts val="600"/>
              </a:spcAft>
              <a:buSzPct val="80000"/>
              <a:buFont typeface="Garamond" panose="02020404030301010803" pitchFamily="18" charset="0"/>
              <a:buChar char="●"/>
            </a:pPr>
            <a:r>
              <a:rPr lang="en-US" sz="2400">
                <a:solidFill>
                  <a:schemeClr val="tx1"/>
                </a:solidFill>
                <a:latin typeface="Tahoma" panose="020B0604030504040204" pitchFamily="34" charset="0"/>
                <a:ea typeface="Tahoma" panose="020B0604030504040204" pitchFamily="34" charset="0"/>
                <a:cs typeface="Tahoma" panose="020B0604030504040204" pitchFamily="34" charset="0"/>
              </a:rPr>
              <a:t>System reporting capabilities (*next slide is very important)</a:t>
            </a:r>
          </a:p>
          <a:p>
            <a:pPr marL="52387" lvl="1" indent="0">
              <a:spcAft>
                <a:spcPts val="600"/>
              </a:spcAft>
              <a:buSzPct val="80000"/>
              <a:buNone/>
            </a:pPr>
            <a:endParaRPr lang="en-US" sz="2400">
              <a:solidFill>
                <a:schemeClr val="tx1"/>
              </a:solidFill>
              <a:latin typeface="Tahoma" panose="020B0604030504040204" pitchFamily="34" charset="0"/>
              <a:ea typeface="Tahoma" panose="020B0604030504040204" pitchFamily="34" charset="0"/>
              <a:cs typeface="Tahoma" panose="020B0604030504040204" pitchFamily="34" charset="0"/>
            </a:endParaRPr>
          </a:p>
          <a:p>
            <a:pPr marL="52387" lvl="1" indent="0">
              <a:spcAft>
                <a:spcPts val="600"/>
              </a:spcAft>
              <a:buSzPct val="80000"/>
              <a:buNone/>
            </a:pPr>
            <a:r>
              <a:rPr lang="en-US" sz="2400" i="1">
                <a:solidFill>
                  <a:schemeClr val="tx1"/>
                </a:solidFill>
                <a:latin typeface="Tahoma" panose="020B0604030504040204" pitchFamily="34" charset="0"/>
                <a:ea typeface="Tahoma" panose="020B0604030504040204" pitchFamily="34" charset="0"/>
                <a:cs typeface="Tahoma" panose="020B0604030504040204" pitchFamily="34" charset="0"/>
              </a:rPr>
              <a:t>*FNS will also conduct a kick-off webinar with selected States to provide additional participating States’ insights and best practices, and tips to assist in the timely implementation of DC-M protocols and activities.</a:t>
            </a:r>
          </a:p>
          <a:p>
            <a:pPr marL="457200" lvl="1" indent="-404813">
              <a:spcAft>
                <a:spcPts val="600"/>
              </a:spcAft>
              <a:buSzPct val="80000"/>
              <a:buFont typeface="Garamond" panose="02020404030301010803" pitchFamily="18" charset="0"/>
              <a:buChar char="●"/>
            </a:pPr>
            <a:endParaRPr lang="en-US" sz="200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lstStyle/>
          <a:p>
            <a:fld id="{3326B50C-F9A8-46C8-AAB3-BD926B94B5C7}" type="slidenum">
              <a:rPr lang="en-US" smtClean="0"/>
              <a:t>30</a:t>
            </a:fld>
            <a:endParaRPr lang="en-US"/>
          </a:p>
        </p:txBody>
      </p:sp>
    </p:spTree>
    <p:extLst>
      <p:ext uri="{BB962C8B-B14F-4D97-AF65-F5344CB8AC3E}">
        <p14:creationId xmlns:p14="http://schemas.microsoft.com/office/powerpoint/2010/main" val="19378218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F4CA0D97-7F24-4751-8E3A-CC863CAB66B4}"/>
              </a:ext>
            </a:extLst>
          </p:cNvPr>
          <p:cNvSpPr>
            <a:spLocks noGrp="1"/>
          </p:cNvSpPr>
          <p:nvPr>
            <p:ph type="title"/>
          </p:nvPr>
        </p:nvSpPr>
        <p:spPr>
          <a:xfrm>
            <a:off x="447675" y="554895"/>
            <a:ext cx="8229600" cy="1066800"/>
          </a:xfrm>
        </p:spPr>
        <p:txBody>
          <a:bodyPr>
            <a:noAutofit/>
          </a:bodyPr>
          <a:lstStyle/>
          <a:p>
            <a:r>
              <a:rPr lang="en-US" sz="3200" b="1">
                <a:latin typeface="Tahoma" panose="020B0604030504040204" pitchFamily="34" charset="0"/>
                <a:ea typeface="Tahoma" panose="020B0604030504040204" pitchFamily="34" charset="0"/>
                <a:cs typeface="Tahoma" panose="020B0604030504040204" pitchFamily="34" charset="0"/>
              </a:rPr>
              <a:t>Participating States’ Insights and Best Practices</a:t>
            </a:r>
          </a:p>
        </p:txBody>
      </p:sp>
      <p:sp>
        <p:nvSpPr>
          <p:cNvPr id="3" name="Content Placeholder 2"/>
          <p:cNvSpPr>
            <a:spLocks noGrp="1"/>
          </p:cNvSpPr>
          <p:nvPr>
            <p:ph idx="1"/>
          </p:nvPr>
        </p:nvSpPr>
        <p:spPr>
          <a:xfrm>
            <a:off x="438150" y="1266444"/>
            <a:ext cx="8229600" cy="5134356"/>
          </a:xfrm>
        </p:spPr>
        <p:txBody>
          <a:bodyPr>
            <a:normAutofit/>
          </a:bodyPr>
          <a:lstStyle/>
          <a:p>
            <a:pPr marL="0" indent="0">
              <a:spcAft>
                <a:spcPts val="1200"/>
              </a:spcAft>
              <a:buNone/>
            </a:pPr>
            <a:endParaRPr lang="en-US" sz="2000" b="1">
              <a:latin typeface="Tahoma" panose="020B0604030504040204" pitchFamily="34" charset="0"/>
              <a:ea typeface="Tahoma" panose="020B0604030504040204" pitchFamily="34" charset="0"/>
              <a:cs typeface="Tahoma" panose="020B0604030504040204" pitchFamily="34" charset="0"/>
            </a:endParaRPr>
          </a:p>
          <a:p>
            <a:pPr marL="0" indent="0">
              <a:spcAft>
                <a:spcPts val="1200"/>
              </a:spcAft>
              <a:buNone/>
            </a:pPr>
            <a:r>
              <a:rPr lang="en-US" sz="2000" b="1">
                <a:latin typeface="Tahoma" panose="020B0604030504040204" pitchFamily="34" charset="0"/>
                <a:ea typeface="Tahoma" panose="020B0604030504040204" pitchFamily="34" charset="0"/>
                <a:cs typeface="Tahoma" panose="020B0604030504040204" pitchFamily="34" charset="0"/>
              </a:rPr>
              <a:t>Understand Direct Certification Hierarchy —</a:t>
            </a:r>
          </a:p>
          <a:p>
            <a:pPr marL="457200" indent="-339725">
              <a:spcAft>
                <a:spcPts val="1200"/>
              </a:spcAft>
            </a:pPr>
            <a:r>
              <a:rPr lang="en-US" sz="2000">
                <a:latin typeface="Tahoma" panose="020B0604030504040204" pitchFamily="34" charset="0"/>
                <a:ea typeface="Tahoma" panose="020B0604030504040204" pitchFamily="34" charset="0"/>
                <a:cs typeface="Tahoma" panose="020B0604030504040204" pitchFamily="34" charset="0"/>
              </a:rPr>
              <a:t>SNAP, TANF, FDPIR &amp; other direct certification matches </a:t>
            </a:r>
          </a:p>
          <a:p>
            <a:pPr marL="117475" indent="0">
              <a:spcAft>
                <a:spcPts val="1200"/>
              </a:spcAft>
              <a:buNone/>
            </a:pPr>
            <a:r>
              <a:rPr lang="en-US" sz="2000" i="1">
                <a:latin typeface="Tahoma" panose="020B0604030504040204" pitchFamily="34" charset="0"/>
                <a:ea typeface="Tahoma" panose="020B0604030504040204" pitchFamily="34" charset="0"/>
                <a:cs typeface="Tahoma" panose="020B0604030504040204" pitchFamily="34" charset="0"/>
              </a:rPr>
              <a:t>	</a:t>
            </a:r>
            <a:r>
              <a:rPr lang="en-US" sz="2000" b="1" i="1">
                <a:latin typeface="Tahoma" panose="020B0604030504040204" pitchFamily="34" charset="0"/>
                <a:ea typeface="Tahoma" panose="020B0604030504040204" pitchFamily="34" charset="0"/>
                <a:cs typeface="Tahoma" panose="020B0604030504040204" pitchFamily="34" charset="0"/>
              </a:rPr>
              <a:t>always</a:t>
            </a:r>
            <a:r>
              <a:rPr lang="en-US" sz="2000" b="1">
                <a:latin typeface="Tahoma" panose="020B0604030504040204" pitchFamily="34" charset="0"/>
                <a:ea typeface="Tahoma" panose="020B0604030504040204" pitchFamily="34" charset="0"/>
                <a:cs typeface="Tahoma" panose="020B0604030504040204" pitchFamily="34" charset="0"/>
              </a:rPr>
              <a:t> </a:t>
            </a:r>
            <a:r>
              <a:rPr lang="en-US" sz="2000" b="1" i="1">
                <a:latin typeface="Tahoma" panose="020B0604030504040204" pitchFamily="34" charset="0"/>
                <a:ea typeface="Tahoma" panose="020B0604030504040204" pitchFamily="34" charset="0"/>
                <a:cs typeface="Tahoma" panose="020B0604030504040204" pitchFamily="34" charset="0"/>
              </a:rPr>
              <a:t>supersede Medicaid matches </a:t>
            </a:r>
          </a:p>
          <a:p>
            <a:pPr marL="117475" indent="0">
              <a:spcAft>
                <a:spcPts val="1200"/>
              </a:spcAft>
              <a:buNone/>
            </a:pPr>
            <a:r>
              <a:rPr lang="en-US" sz="2000" b="1" i="1">
                <a:latin typeface="Tahoma" panose="020B0604030504040204" pitchFamily="34" charset="0"/>
                <a:ea typeface="Tahoma" panose="020B0604030504040204" pitchFamily="34" charset="0"/>
                <a:cs typeface="Tahoma" panose="020B0604030504040204" pitchFamily="34" charset="0"/>
              </a:rPr>
              <a:t>	for reporting purposes</a:t>
            </a:r>
            <a:r>
              <a:rPr lang="en-US" sz="2000" b="1">
                <a:latin typeface="Tahoma" panose="020B0604030504040204" pitchFamily="34" charset="0"/>
                <a:ea typeface="Tahoma" panose="020B0604030504040204" pitchFamily="34" charset="0"/>
                <a:cs typeface="Tahoma" panose="020B0604030504040204" pitchFamily="34" charset="0"/>
              </a:rPr>
              <a:t>.</a:t>
            </a:r>
          </a:p>
          <a:p>
            <a:pPr marL="457200" indent="-339725">
              <a:spcAft>
                <a:spcPts val="1200"/>
              </a:spcAft>
            </a:pPr>
            <a:r>
              <a:rPr lang="en-US" sz="2000">
                <a:latin typeface="Tahoma" panose="020B0604030504040204" pitchFamily="34" charset="0"/>
                <a:ea typeface="Tahoma" panose="020B0604030504040204" pitchFamily="34" charset="0"/>
                <a:cs typeface="Tahoma" panose="020B0604030504040204" pitchFamily="34" charset="0"/>
              </a:rPr>
              <a:t>Identify as a Medicaid match </a:t>
            </a:r>
            <a:r>
              <a:rPr lang="en-US" sz="2000" i="1">
                <a:latin typeface="Tahoma" panose="020B0604030504040204" pitchFamily="34" charset="0"/>
                <a:ea typeface="Tahoma" panose="020B0604030504040204" pitchFamily="34" charset="0"/>
                <a:cs typeface="Tahoma" panose="020B0604030504040204" pitchFamily="34" charset="0"/>
              </a:rPr>
              <a:t>only</a:t>
            </a:r>
            <a:r>
              <a:rPr lang="en-US" sz="2000">
                <a:latin typeface="Tahoma" panose="020B0604030504040204" pitchFamily="34" charset="0"/>
                <a:ea typeface="Tahoma" panose="020B0604030504040204" pitchFamily="34" charset="0"/>
                <a:cs typeface="Tahoma" panose="020B0604030504040204" pitchFamily="34" charset="0"/>
              </a:rPr>
              <a:t> when child does not match with SNAP, TANF, FDPIR, or other programs.</a:t>
            </a:r>
          </a:p>
          <a:p>
            <a:pPr marL="0" indent="0">
              <a:spcAft>
                <a:spcPts val="1200"/>
              </a:spcAft>
              <a:buNone/>
            </a:pPr>
            <a:r>
              <a:rPr lang="en-US" sz="2000">
                <a:latin typeface="Tahoma" panose="020B0604030504040204" pitchFamily="34" charset="0"/>
                <a:ea typeface="Tahoma" panose="020B0604030504040204" pitchFamily="34" charset="0"/>
                <a:cs typeface="Tahoma" panose="020B0604030504040204" pitchFamily="34" charset="0"/>
              </a:rPr>
              <a:t>  </a:t>
            </a:r>
          </a:p>
          <a:p>
            <a:pPr marL="0" indent="0">
              <a:spcAft>
                <a:spcPts val="1200"/>
              </a:spcAft>
              <a:buNone/>
            </a:pPr>
            <a:r>
              <a:rPr lang="en-US" sz="2000" b="1">
                <a:latin typeface="Tahoma" panose="020B0604030504040204" pitchFamily="34" charset="0"/>
                <a:ea typeface="Tahoma" panose="020B0604030504040204" pitchFamily="34" charset="0"/>
                <a:cs typeface="Tahoma" panose="020B0604030504040204" pitchFamily="34" charset="0"/>
              </a:rPr>
              <a:t>Priority Order-</a:t>
            </a:r>
            <a:r>
              <a:rPr lang="en-US" sz="2000">
                <a:latin typeface="Tahoma" panose="020B0604030504040204" pitchFamily="34" charset="0"/>
                <a:ea typeface="Tahoma" panose="020B0604030504040204" pitchFamily="34" charset="0"/>
                <a:cs typeface="Tahoma" panose="020B0604030504040204" pitchFamily="34" charset="0"/>
              </a:rPr>
              <a:t>-     </a:t>
            </a:r>
          </a:p>
        </p:txBody>
      </p:sp>
      <p:sp>
        <p:nvSpPr>
          <p:cNvPr id="4" name="Slide Number Placeholder 3"/>
          <p:cNvSpPr>
            <a:spLocks noGrp="1"/>
          </p:cNvSpPr>
          <p:nvPr>
            <p:ph type="sldNum" sz="quarter" idx="12"/>
          </p:nvPr>
        </p:nvSpPr>
        <p:spPr/>
        <p:txBody>
          <a:bodyPr/>
          <a:lstStyle/>
          <a:p>
            <a:fld id="{3326B50C-F9A8-46C8-AAB3-BD926B94B5C7}" type="slidenum">
              <a:rPr lang="en-US" smtClean="0"/>
              <a:t>31</a:t>
            </a:fld>
            <a:endParaRPr lang="en-US"/>
          </a:p>
        </p:txBody>
      </p:sp>
      <p:sp>
        <p:nvSpPr>
          <p:cNvPr id="7" name="Title 1"/>
          <p:cNvSpPr txBox="1">
            <a:spLocks/>
          </p:cNvSpPr>
          <p:nvPr/>
        </p:nvSpPr>
        <p:spPr>
          <a:xfrm>
            <a:off x="381000" y="811382"/>
            <a:ext cx="8382000" cy="583987"/>
          </a:xfrm>
          <a:prstGeom prst="rect">
            <a:avLst/>
          </a:prstGeom>
        </p:spPr>
        <p:txBody>
          <a:bodyPr vert="horz" anchor="ctr">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endParaRPr lang="en-US" sz="2400" b="1">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447675" y="4859932"/>
            <a:ext cx="8229600" cy="1107996"/>
          </a:xfrm>
          <a:prstGeom prst="rect">
            <a:avLst/>
          </a:prstGeom>
          <a:noFill/>
          <a:ln>
            <a:solidFill>
              <a:schemeClr val="accent1"/>
            </a:solidFill>
          </a:ln>
        </p:spPr>
        <p:txBody>
          <a:bodyPr wrap="square" rtlCol="0">
            <a:spAutoFit/>
          </a:bodyPr>
          <a:lstStyle/>
          <a:p>
            <a:endParaRPr lang="en-US" sz="2300" b="1"/>
          </a:p>
          <a:p>
            <a:r>
              <a:rPr lang="en-US" sz="2000" b="1">
                <a:latin typeface="Tahoma" panose="020B0604030504040204" pitchFamily="34" charset="0"/>
                <a:ea typeface="Tahoma" panose="020B0604030504040204" pitchFamily="34" charset="0"/>
                <a:cs typeface="Tahoma" panose="020B0604030504040204" pitchFamily="34" charset="0"/>
              </a:rPr>
              <a:t>SNAP		     TANF/FDPIR/Other	             Medicaid</a:t>
            </a:r>
          </a:p>
          <a:p>
            <a:endParaRPr lang="en-US" sz="2300"/>
          </a:p>
        </p:txBody>
      </p:sp>
      <p:sp>
        <p:nvSpPr>
          <p:cNvPr id="10" name="Right Arrow 9" descr="Decorative Arrow: SNAP to TANF/FDPIR/Other">
            <a:extLst>
              <a:ext uri="{C183D7F6-B498-43B3-948B-1728B52AA6E4}">
                <adec:decorative xmlns:adec="http://schemas.microsoft.com/office/drawing/2017/decorative" val="0"/>
              </a:ext>
            </a:extLst>
          </p:cNvPr>
          <p:cNvSpPr/>
          <p:nvPr/>
        </p:nvSpPr>
        <p:spPr>
          <a:xfrm>
            <a:off x="1524000" y="5413930"/>
            <a:ext cx="776377" cy="4154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Right Arrow 10" descr="Decorative Arrow: TANF/FDPIR/Other to Medicaid."/>
          <p:cNvSpPr/>
          <p:nvPr/>
        </p:nvSpPr>
        <p:spPr>
          <a:xfrm>
            <a:off x="5638800" y="5413930"/>
            <a:ext cx="762000" cy="4154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4500857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536" y="810803"/>
            <a:ext cx="8077200" cy="5562600"/>
          </a:xfrm>
        </p:spPr>
        <p:txBody>
          <a:bodyPr>
            <a:normAutofit fontScale="90000"/>
          </a:bodyPr>
          <a:lstStyle/>
          <a:p>
            <a:pPr algn="ctr">
              <a:spcAft>
                <a:spcPts val="1200"/>
              </a:spcAft>
            </a:pPr>
            <a:r>
              <a:rPr lang="en-US" sz="3200" b="1" u="sng">
                <a:solidFill>
                  <a:schemeClr val="tx1"/>
                </a:solidFill>
                <a:latin typeface="Tahoma" panose="020B0604030504040204" pitchFamily="34" charset="0"/>
                <a:ea typeface="Tahoma" panose="020B0604030504040204" pitchFamily="34" charset="0"/>
                <a:cs typeface="Tahoma" panose="020B0604030504040204" pitchFamily="34" charset="0"/>
              </a:rPr>
              <a:t>Contact Information</a:t>
            </a:r>
            <a:br>
              <a:rPr lang="en-US" sz="2000" b="1" u="sng">
                <a:solidFill>
                  <a:schemeClr val="tx1"/>
                </a:solidFill>
                <a:latin typeface="Tahoma" panose="020B0604030504040204" pitchFamily="34" charset="0"/>
                <a:ea typeface="Tahoma" panose="020B0604030504040204" pitchFamily="34" charset="0"/>
                <a:cs typeface="Tahoma" panose="020B0604030504040204" pitchFamily="34" charset="0"/>
              </a:rPr>
            </a:br>
            <a:br>
              <a:rPr lang="en-US" sz="2000" b="1">
                <a:solidFill>
                  <a:schemeClr val="tx1"/>
                </a:solidFill>
                <a:latin typeface="Tahoma" panose="020B0604030504040204" pitchFamily="34" charset="0"/>
                <a:ea typeface="Tahoma" panose="020B0604030504040204" pitchFamily="34" charset="0"/>
                <a:cs typeface="Tahoma" panose="020B0604030504040204" pitchFamily="34" charset="0"/>
              </a:rPr>
            </a:br>
            <a:r>
              <a:rPr lang="en-US" sz="2400" b="1">
                <a:solidFill>
                  <a:schemeClr val="tx1"/>
                </a:solidFill>
                <a:latin typeface="Tahoma" panose="020B0604030504040204" pitchFamily="34" charset="0"/>
                <a:ea typeface="Tahoma" panose="020B0604030504040204" pitchFamily="34" charset="0"/>
                <a:cs typeface="Tahoma" panose="020B0604030504040204" pitchFamily="34" charset="0"/>
              </a:rPr>
              <a:t>Rachel H. Bishop</a:t>
            </a:r>
            <a:br>
              <a:rPr lang="en-US" sz="2400">
                <a:solidFill>
                  <a:schemeClr val="tx1"/>
                </a:solidFill>
                <a:latin typeface="Tahoma" panose="020B0604030504040204" pitchFamily="34" charset="0"/>
                <a:ea typeface="Tahoma" panose="020B0604030504040204" pitchFamily="34" charset="0"/>
                <a:cs typeface="Tahoma" panose="020B0604030504040204" pitchFamily="34" charset="0"/>
              </a:rPr>
            </a:br>
            <a:r>
              <a:rPr lang="en-US" sz="2400">
                <a:solidFill>
                  <a:schemeClr val="tx1"/>
                </a:solidFill>
                <a:latin typeface="Tahoma" panose="020B0604030504040204" pitchFamily="34" charset="0"/>
                <a:ea typeface="Tahoma" panose="020B0604030504040204" pitchFamily="34" charset="0"/>
                <a:cs typeface="Tahoma" panose="020B0604030504040204" pitchFamily="34" charset="0"/>
              </a:rPr>
              <a:t>Child Nutrition Programs </a:t>
            </a:r>
            <a:br>
              <a:rPr lang="en-US" sz="2400">
                <a:solidFill>
                  <a:schemeClr val="tx1"/>
                </a:solidFill>
                <a:latin typeface="Tahoma" panose="020B0604030504040204" pitchFamily="34" charset="0"/>
                <a:ea typeface="Tahoma" panose="020B0604030504040204" pitchFamily="34" charset="0"/>
                <a:cs typeface="Tahoma" panose="020B0604030504040204" pitchFamily="34" charset="0"/>
              </a:rPr>
            </a:br>
            <a:r>
              <a:rPr lang="en-US" sz="2400">
                <a:solidFill>
                  <a:schemeClr val="tx1"/>
                </a:solidFill>
                <a:latin typeface="Tahoma" panose="020B0604030504040204" pitchFamily="34" charset="0"/>
                <a:ea typeface="Tahoma" panose="020B0604030504040204" pitchFamily="34" charset="0"/>
                <a:cs typeface="Tahoma" panose="020B0604030504040204" pitchFamily="34" charset="0"/>
              </a:rPr>
              <a:t>USDA Food and Nutrition Service</a:t>
            </a:r>
            <a:br>
              <a:rPr lang="en-US" sz="2400">
                <a:solidFill>
                  <a:schemeClr val="tx1"/>
                </a:solidFill>
                <a:latin typeface="Tahoma" panose="020B0604030504040204" pitchFamily="34" charset="0"/>
                <a:ea typeface="Tahoma" panose="020B0604030504040204" pitchFamily="34" charset="0"/>
                <a:cs typeface="Tahoma" panose="020B0604030504040204" pitchFamily="34" charset="0"/>
              </a:rPr>
            </a:br>
            <a:r>
              <a:rPr lang="en-US" sz="2400">
                <a:solidFill>
                  <a:schemeClr val="tx1"/>
                </a:solidFill>
                <a:latin typeface="Tahoma" panose="020B0604030504040204" pitchFamily="34" charset="0"/>
                <a:ea typeface="Tahoma" panose="020B0604030504040204" pitchFamily="34" charset="0"/>
                <a:cs typeface="Tahoma" panose="020B0604030504040204" pitchFamily="34" charset="0"/>
                <a:hlinkClick r:id="rId2"/>
              </a:rPr>
              <a:t>cnstatesystems@usda.gov</a:t>
            </a:r>
            <a:br>
              <a:rPr lang="en-US" sz="2400">
                <a:solidFill>
                  <a:schemeClr val="tx1"/>
                </a:solidFill>
                <a:latin typeface="Tahoma" panose="020B0604030504040204" pitchFamily="34" charset="0"/>
                <a:ea typeface="Tahoma" panose="020B0604030504040204" pitchFamily="34" charset="0"/>
                <a:cs typeface="Tahoma" panose="020B0604030504040204" pitchFamily="34" charset="0"/>
                <a:hlinkClick r:id="rId2"/>
              </a:rPr>
            </a:br>
            <a:r>
              <a:rPr lang="en-US" sz="2400">
                <a:solidFill>
                  <a:schemeClr val="tx1"/>
                </a:solidFill>
                <a:latin typeface="Tahoma" panose="020B0604030504040204" pitchFamily="34" charset="0"/>
                <a:ea typeface="Tahoma" panose="020B0604030504040204" pitchFamily="34" charset="0"/>
                <a:cs typeface="Tahoma" panose="020B0604030504040204" pitchFamily="34" charset="0"/>
              </a:rPr>
              <a:t>(Contact via CN State Systems mailbox for DC-M questions)</a:t>
            </a:r>
            <a:br>
              <a:rPr lang="en-US" sz="2400">
                <a:solidFill>
                  <a:schemeClr val="tx1"/>
                </a:solidFill>
                <a:latin typeface="Tahoma" panose="020B0604030504040204" pitchFamily="34" charset="0"/>
                <a:ea typeface="Tahoma" panose="020B0604030504040204" pitchFamily="34" charset="0"/>
                <a:cs typeface="Tahoma" panose="020B0604030504040204" pitchFamily="34" charset="0"/>
              </a:rPr>
            </a:br>
            <a:r>
              <a:rPr lang="en-US" sz="2400">
                <a:solidFill>
                  <a:schemeClr val="tx1"/>
                </a:solidFill>
                <a:latin typeface="Tahoma" panose="020B0604030504040204" pitchFamily="34" charset="0"/>
                <a:ea typeface="Tahoma" panose="020B0604030504040204" pitchFamily="34" charset="0"/>
                <a:cs typeface="Tahoma" panose="020B0604030504040204" pitchFamily="34" charset="0"/>
                <a:hlinkClick r:id="rId3"/>
              </a:rPr>
              <a:t>Rachel.Bishop@USDA.gov</a:t>
            </a:r>
            <a:r>
              <a:rPr lang="en-US" sz="2400">
                <a:solidFill>
                  <a:schemeClr val="tx1"/>
                </a:solidFill>
                <a:latin typeface="Tahoma" panose="020B0604030504040204" pitchFamily="34" charset="0"/>
                <a:ea typeface="Tahoma" panose="020B0604030504040204" pitchFamily="34" charset="0"/>
                <a:cs typeface="Tahoma" panose="020B0604030504040204" pitchFamily="34" charset="0"/>
              </a:rPr>
              <a:t> </a:t>
            </a:r>
            <a:br>
              <a:rPr lang="en-US" sz="2400">
                <a:solidFill>
                  <a:schemeClr val="tx1"/>
                </a:solidFill>
                <a:latin typeface="Tahoma" panose="020B0604030504040204" pitchFamily="34" charset="0"/>
                <a:ea typeface="Tahoma" panose="020B0604030504040204" pitchFamily="34" charset="0"/>
                <a:cs typeface="Tahoma" panose="020B0604030504040204" pitchFamily="34" charset="0"/>
              </a:rPr>
            </a:br>
            <a:br>
              <a:rPr lang="en-US" sz="2400">
                <a:solidFill>
                  <a:schemeClr val="tx1"/>
                </a:solidFill>
                <a:latin typeface="Tahoma" panose="020B0604030504040204" pitchFamily="34" charset="0"/>
                <a:ea typeface="Tahoma" panose="020B0604030504040204" pitchFamily="34" charset="0"/>
                <a:cs typeface="Tahoma" panose="020B0604030504040204" pitchFamily="34" charset="0"/>
              </a:rPr>
            </a:br>
            <a:br>
              <a:rPr lang="en-US" sz="2400">
                <a:solidFill>
                  <a:schemeClr val="tx1"/>
                </a:solidFill>
                <a:latin typeface="Tahoma" panose="020B0604030504040204" pitchFamily="34" charset="0"/>
                <a:ea typeface="Tahoma" panose="020B0604030504040204" pitchFamily="34" charset="0"/>
                <a:cs typeface="Tahoma" panose="020B0604030504040204" pitchFamily="34" charset="0"/>
              </a:rPr>
            </a:br>
            <a:r>
              <a:rPr lang="en-US" sz="2400" b="1">
                <a:solidFill>
                  <a:schemeClr val="tx1"/>
                </a:solidFill>
                <a:latin typeface="Tahoma" panose="020B0604030504040204" pitchFamily="34" charset="0"/>
                <a:ea typeface="Tahoma" panose="020B0604030504040204" pitchFamily="34" charset="0"/>
                <a:cs typeface="Tahoma" panose="020B0604030504040204" pitchFamily="34" charset="0"/>
              </a:rPr>
              <a:t>Joseph Templin</a:t>
            </a:r>
            <a:br>
              <a:rPr lang="en-US" sz="2400">
                <a:solidFill>
                  <a:schemeClr val="tx1"/>
                </a:solidFill>
                <a:latin typeface="Tahoma" panose="020B0604030504040204" pitchFamily="34" charset="0"/>
                <a:ea typeface="Tahoma" panose="020B0604030504040204" pitchFamily="34" charset="0"/>
                <a:cs typeface="Tahoma" panose="020B0604030504040204" pitchFamily="34" charset="0"/>
              </a:rPr>
            </a:br>
            <a:r>
              <a:rPr lang="en-US" sz="2400">
                <a:solidFill>
                  <a:schemeClr val="tx1"/>
                </a:solidFill>
                <a:latin typeface="Tahoma" panose="020B0604030504040204" pitchFamily="34" charset="0"/>
                <a:ea typeface="Tahoma" panose="020B0604030504040204" pitchFamily="34" charset="0"/>
                <a:cs typeface="Tahoma" panose="020B0604030504040204" pitchFamily="34" charset="0"/>
              </a:rPr>
              <a:t>Child Nutrition Programs </a:t>
            </a:r>
            <a:br>
              <a:rPr lang="en-US" sz="2400">
                <a:solidFill>
                  <a:schemeClr val="tx1"/>
                </a:solidFill>
                <a:latin typeface="Tahoma" panose="020B0604030504040204" pitchFamily="34" charset="0"/>
                <a:ea typeface="Tahoma" panose="020B0604030504040204" pitchFamily="34" charset="0"/>
                <a:cs typeface="Tahoma" panose="020B0604030504040204" pitchFamily="34" charset="0"/>
              </a:rPr>
            </a:br>
            <a:r>
              <a:rPr lang="en-US" sz="2400">
                <a:solidFill>
                  <a:schemeClr val="tx1"/>
                </a:solidFill>
                <a:latin typeface="Tahoma" panose="020B0604030504040204" pitchFamily="34" charset="0"/>
                <a:ea typeface="Tahoma" panose="020B0604030504040204" pitchFamily="34" charset="0"/>
                <a:cs typeface="Tahoma" panose="020B0604030504040204" pitchFamily="34" charset="0"/>
              </a:rPr>
              <a:t>USDA Food and Nutrition Service</a:t>
            </a:r>
            <a:br>
              <a:rPr lang="en-US" sz="2400">
                <a:solidFill>
                  <a:schemeClr val="tx1"/>
                </a:solidFill>
                <a:latin typeface="Tahoma" panose="020B0604030504040204" pitchFamily="34" charset="0"/>
                <a:ea typeface="Tahoma" panose="020B0604030504040204" pitchFamily="34" charset="0"/>
                <a:cs typeface="Tahoma" panose="020B0604030504040204" pitchFamily="34" charset="0"/>
              </a:rPr>
            </a:br>
            <a:r>
              <a:rPr lang="en-US" sz="2400">
                <a:solidFill>
                  <a:schemeClr val="tx1"/>
                </a:solidFill>
                <a:latin typeface="Tahoma" panose="020B0604030504040204" pitchFamily="34" charset="0"/>
                <a:ea typeface="Tahoma" panose="020B0604030504040204" pitchFamily="34" charset="0"/>
                <a:cs typeface="Tahoma" panose="020B0604030504040204" pitchFamily="34" charset="0"/>
                <a:hlinkClick r:id="rId4"/>
              </a:rPr>
              <a:t>Joseph.Templin@USDA.gov</a:t>
            </a:r>
            <a:br>
              <a:rPr lang="en-US" sz="2400">
                <a:solidFill>
                  <a:schemeClr val="tx1"/>
                </a:solidFill>
                <a:latin typeface="Tahoma" panose="020B0604030504040204" pitchFamily="34" charset="0"/>
                <a:ea typeface="Tahoma" panose="020B0604030504040204" pitchFamily="34" charset="0"/>
                <a:cs typeface="Tahoma" panose="020B0604030504040204" pitchFamily="34" charset="0"/>
              </a:rPr>
            </a:br>
            <a:br>
              <a:rPr lang="en-US" sz="2400">
                <a:solidFill>
                  <a:schemeClr val="tx1"/>
                </a:solidFill>
                <a:latin typeface="Tahoma" panose="020B0604030504040204" pitchFamily="34" charset="0"/>
                <a:ea typeface="Tahoma" panose="020B0604030504040204" pitchFamily="34" charset="0"/>
                <a:cs typeface="Tahoma" panose="020B0604030504040204" pitchFamily="34" charset="0"/>
              </a:rPr>
            </a:br>
            <a:br>
              <a:rPr lang="en-US" sz="2400">
                <a:solidFill>
                  <a:schemeClr val="tx1"/>
                </a:solidFill>
                <a:latin typeface="Tahoma" panose="020B0604030504040204" pitchFamily="34" charset="0"/>
                <a:ea typeface="Tahoma" panose="020B0604030504040204" pitchFamily="34" charset="0"/>
                <a:cs typeface="Tahoma" panose="020B0604030504040204" pitchFamily="34" charset="0"/>
              </a:rPr>
            </a:br>
            <a:endParaRPr lang="en-US" sz="240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lstStyle/>
          <a:p>
            <a:fld id="{3326B50C-F9A8-46C8-AAB3-BD926B94B5C7}" type="slidenum">
              <a:rPr lang="en-US" dirty="0" smtClean="0"/>
              <a:t>32</a:t>
            </a:fld>
            <a:endParaRPr lang="en-US"/>
          </a:p>
        </p:txBody>
      </p:sp>
    </p:spTree>
    <p:extLst>
      <p:ext uri="{BB962C8B-B14F-4D97-AF65-F5344CB8AC3E}">
        <p14:creationId xmlns:p14="http://schemas.microsoft.com/office/powerpoint/2010/main" val="3437742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vert="horz" lIns="91440" tIns="45720" rIns="91440" bIns="45720" anchor="ctr">
            <a:normAutofit/>
          </a:bodyPr>
          <a:lstStyle/>
          <a:p>
            <a:r>
              <a:rPr lang="en-US" sz="3200" b="1">
                <a:latin typeface="Tahoma"/>
                <a:ea typeface="Tahoma"/>
                <a:cs typeface="Tahoma"/>
              </a:rPr>
              <a:t>DC-M Demonstration Projects</a:t>
            </a:r>
          </a:p>
        </p:txBody>
      </p:sp>
      <p:sp>
        <p:nvSpPr>
          <p:cNvPr id="3" name="Content Placeholder 2"/>
          <p:cNvSpPr>
            <a:spLocks noGrp="1"/>
          </p:cNvSpPr>
          <p:nvPr>
            <p:ph idx="1"/>
          </p:nvPr>
        </p:nvSpPr>
        <p:spPr>
          <a:xfrm>
            <a:off x="381000" y="1447800"/>
            <a:ext cx="8229600" cy="5029200"/>
          </a:xfrm>
        </p:spPr>
        <p:txBody>
          <a:bodyPr vert="horz" lIns="91440" tIns="45720" rIns="91440" bIns="45720" anchor="t">
            <a:normAutofit fontScale="62500" lnSpcReduction="20000"/>
          </a:bodyPr>
          <a:lstStyle/>
          <a:p>
            <a:pPr marL="109220" indent="0">
              <a:spcAft>
                <a:spcPts val="1200"/>
              </a:spcAft>
              <a:buNone/>
            </a:pPr>
            <a:r>
              <a:rPr lang="en-US" sz="3200" b="1">
                <a:latin typeface="Tahoma" panose="020B0604030504040204" pitchFamily="34" charset="0"/>
                <a:ea typeface="Tahoma" panose="020B0604030504040204" pitchFamily="34" charset="0"/>
                <a:cs typeface="Tahoma" panose="020B0604030504040204" pitchFamily="34" charset="0"/>
              </a:rPr>
              <a:t>Directly certify students using State Medicaid agency data outcomes </a:t>
            </a:r>
            <a:endParaRPr lang="en-US" sz="3200"/>
          </a:p>
          <a:p>
            <a:pPr marL="457200" lvl="0" indent="-347345">
              <a:spcAft>
                <a:spcPts val="1200"/>
              </a:spcAft>
            </a:pPr>
            <a:r>
              <a:rPr lang="en-US" sz="3200">
                <a:latin typeface="Tahoma"/>
                <a:ea typeface="Tahoma"/>
                <a:cs typeface="Tahoma"/>
              </a:rPr>
              <a:t>Streamlines F/RP certification for eligible students.</a:t>
            </a:r>
          </a:p>
          <a:p>
            <a:pPr marL="457200" indent="-347345">
              <a:spcAft>
                <a:spcPts val="1200"/>
              </a:spcAft>
            </a:pPr>
            <a:r>
              <a:rPr lang="en-US" sz="3200">
                <a:latin typeface="Tahoma"/>
                <a:ea typeface="Tahoma"/>
                <a:cs typeface="Tahoma"/>
              </a:rPr>
              <a:t>Eliminates need for household application process for eligible students participating in Medicaid.</a:t>
            </a:r>
          </a:p>
          <a:p>
            <a:pPr marL="457200" indent="-347345"/>
            <a:r>
              <a:rPr lang="en-US" sz="3200">
                <a:latin typeface="Tahoma" panose="020B0604030504040204" pitchFamily="34" charset="0"/>
                <a:ea typeface="Tahoma" panose="020B0604030504040204" pitchFamily="34" charset="0"/>
                <a:cs typeface="Tahoma" panose="020B0604030504040204" pitchFamily="34" charset="0"/>
              </a:rPr>
              <a:t>Enables evaluation of effect on Federal costs and Program participation.</a:t>
            </a:r>
          </a:p>
          <a:p>
            <a:pPr marL="457200" indent="-347345"/>
            <a:endParaRPr lang="en-US" sz="3200">
              <a:latin typeface="Tahoma" panose="020B0604030504040204" pitchFamily="34" charset="0"/>
              <a:ea typeface="Tahoma" panose="020B0604030504040204" pitchFamily="34" charset="0"/>
              <a:cs typeface="Tahoma" panose="020B0604030504040204" pitchFamily="34" charset="0"/>
            </a:endParaRPr>
          </a:p>
          <a:p>
            <a:pPr marL="109220" indent="0">
              <a:buNone/>
            </a:pPr>
            <a:r>
              <a:rPr lang="en-US" sz="3200" b="1">
                <a:latin typeface="Tahoma" panose="020B0604030504040204" pitchFamily="34" charset="0"/>
                <a:ea typeface="Tahoma" panose="020B0604030504040204" pitchFamily="34" charset="0"/>
                <a:cs typeface="Tahoma" panose="020B0604030504040204" pitchFamily="34" charset="0"/>
              </a:rPr>
              <a:t>Agencies’ Collaboration</a:t>
            </a:r>
          </a:p>
          <a:p>
            <a:pPr marL="452120" indent="-342900">
              <a:buFont typeface="Wingdings" panose="05000000000000000000" pitchFamily="2" charset="2"/>
              <a:buChar char="§"/>
            </a:pPr>
            <a:r>
              <a:rPr lang="en-US" sz="3200">
                <a:latin typeface="Tahoma" panose="020B0604030504040204" pitchFamily="34" charset="0"/>
                <a:ea typeface="Tahoma" panose="020B0604030504040204" pitchFamily="34" charset="0"/>
                <a:cs typeface="Tahoma" panose="020B0604030504040204" pitchFamily="34" charset="0"/>
              </a:rPr>
              <a:t>USDA FNS as lead partnering with HHS Center for Medicare &amp; Medicaid Services (CMS) to provide technical assistance to State agencies.</a:t>
            </a:r>
          </a:p>
          <a:p>
            <a:pPr marL="452120" indent="-342900">
              <a:buFont typeface="Wingdings" panose="05000000000000000000" pitchFamily="2" charset="2"/>
              <a:buChar char="§"/>
            </a:pPr>
            <a:endParaRPr lang="en-US" sz="3200">
              <a:latin typeface="Tahoma" panose="020B0604030504040204" pitchFamily="34" charset="0"/>
              <a:ea typeface="Tahoma" panose="020B0604030504040204" pitchFamily="34" charset="0"/>
              <a:cs typeface="Tahoma" panose="020B0604030504040204" pitchFamily="34" charset="0"/>
            </a:endParaRPr>
          </a:p>
          <a:p>
            <a:pPr marL="452120" indent="-342900">
              <a:buFont typeface="Wingdings" panose="05000000000000000000" pitchFamily="2" charset="2"/>
              <a:buChar char="§"/>
            </a:pPr>
            <a:r>
              <a:rPr lang="en-US" sz="3200">
                <a:latin typeface="Tahoma" panose="020B0604030504040204" pitchFamily="34" charset="0"/>
                <a:ea typeface="Tahoma" panose="020B0604030504040204" pitchFamily="34" charset="0"/>
                <a:cs typeface="Tahoma" panose="020B0604030504040204" pitchFamily="34" charset="0"/>
              </a:rPr>
              <a:t>NSLP State agencies as lead partnering with State Medicaid  agencies to develop data sharing agreements and processes.  </a:t>
            </a:r>
          </a:p>
          <a:p>
            <a:pPr marL="109220" indent="0">
              <a:buNone/>
            </a:pPr>
            <a:endParaRPr lang="en-US" sz="1800" i="1">
              <a:latin typeface="Tahoma" panose="020B0604030504040204" pitchFamily="34" charset="0"/>
              <a:ea typeface="Tahoma" panose="020B0604030504040204" pitchFamily="34" charset="0"/>
              <a:cs typeface="Tahoma" panose="020B0604030504040204" pitchFamily="34" charset="0"/>
            </a:endParaRPr>
          </a:p>
          <a:p>
            <a:pPr marL="109220" indent="0">
              <a:buNone/>
            </a:pPr>
            <a:r>
              <a:rPr lang="en-US" sz="1800" i="1">
                <a:latin typeface="Tahoma" panose="020B0604030504040204" pitchFamily="34" charset="0"/>
                <a:ea typeface="Tahoma" panose="020B0604030504040204" pitchFamily="34" charset="0"/>
                <a:cs typeface="Tahoma" panose="020B0604030504040204" pitchFamily="34" charset="0"/>
              </a:rPr>
              <a:t>Authority – Section 18(c) of the Richard B. Russell National School Lunch Act, 42 USC 1769(c).</a:t>
            </a:r>
          </a:p>
        </p:txBody>
      </p:sp>
      <p:sp>
        <p:nvSpPr>
          <p:cNvPr id="4" name="Slide Number Placeholder 3"/>
          <p:cNvSpPr>
            <a:spLocks noGrp="1"/>
          </p:cNvSpPr>
          <p:nvPr>
            <p:ph type="sldNum" sz="quarter" idx="12"/>
          </p:nvPr>
        </p:nvSpPr>
        <p:spPr>
          <a:xfrm>
            <a:off x="8174736" y="2272"/>
            <a:ext cx="762000" cy="302528"/>
          </a:xfrm>
        </p:spPr>
        <p:txBody>
          <a:bodyPr/>
          <a:lstStyle/>
          <a:p>
            <a:fld id="{3326B50C-F9A8-46C8-AAB3-BD926B94B5C7}" type="slidenum">
              <a:rPr lang="en-US" smtClean="0"/>
              <a:t>4</a:t>
            </a:fld>
            <a:endParaRPr lang="en-US"/>
          </a:p>
        </p:txBody>
      </p:sp>
    </p:spTree>
    <p:extLst>
      <p:ext uri="{BB962C8B-B14F-4D97-AF65-F5344CB8AC3E}">
        <p14:creationId xmlns:p14="http://schemas.microsoft.com/office/powerpoint/2010/main" val="4143452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99142"/>
          </a:xfrm>
        </p:spPr>
        <p:txBody>
          <a:bodyPr vert="horz" lIns="91440" tIns="45720" rIns="91440" bIns="45720" anchor="ctr">
            <a:normAutofit/>
          </a:bodyPr>
          <a:lstStyle/>
          <a:p>
            <a:r>
              <a:rPr lang="en-US" sz="3200" b="1">
                <a:latin typeface="Tahoma"/>
                <a:ea typeface="Tahoma"/>
                <a:cs typeface="Tahoma"/>
              </a:rPr>
              <a:t>RFA - Significant Dates</a:t>
            </a:r>
            <a:endParaRPr lang="en-US" sz="3200"/>
          </a:p>
        </p:txBody>
      </p:sp>
      <p:sp>
        <p:nvSpPr>
          <p:cNvPr id="3" name="Slide Number Placeholder 2"/>
          <p:cNvSpPr>
            <a:spLocks noGrp="1"/>
          </p:cNvSpPr>
          <p:nvPr>
            <p:ph type="sldNum" sz="quarter" idx="12"/>
          </p:nvPr>
        </p:nvSpPr>
        <p:spPr/>
        <p:txBody>
          <a:bodyPr/>
          <a:lstStyle/>
          <a:p>
            <a:fld id="{3326B50C-F9A8-46C8-AAB3-BD926B94B5C7}" type="slidenum">
              <a:rPr lang="en-US" smtClean="0"/>
              <a:t>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458691391"/>
              </p:ext>
            </p:extLst>
          </p:nvPr>
        </p:nvGraphicFramePr>
        <p:xfrm>
          <a:off x="403395" y="1208742"/>
          <a:ext cx="8229599" cy="4882764"/>
        </p:xfrm>
        <a:graphic>
          <a:graphicData uri="http://schemas.openxmlformats.org/drawingml/2006/table">
            <a:tbl>
              <a:tblPr firstRow="1" firstCol="1" bandRow="1">
                <a:tableStyleId>{5C22544A-7EE6-4342-B048-85BDC9FD1C3A}</a:tableStyleId>
              </a:tblPr>
              <a:tblGrid>
                <a:gridCol w="2610628">
                  <a:extLst>
                    <a:ext uri="{9D8B030D-6E8A-4147-A177-3AD203B41FA5}">
                      <a16:colId xmlns:a16="http://schemas.microsoft.com/office/drawing/2014/main" val="3718852528"/>
                    </a:ext>
                  </a:extLst>
                </a:gridCol>
                <a:gridCol w="5618971">
                  <a:extLst>
                    <a:ext uri="{9D8B030D-6E8A-4147-A177-3AD203B41FA5}">
                      <a16:colId xmlns:a16="http://schemas.microsoft.com/office/drawing/2014/main" val="1190795945"/>
                    </a:ext>
                  </a:extLst>
                </a:gridCol>
              </a:tblGrid>
              <a:tr h="319584">
                <a:tc gridSpan="2">
                  <a:txBody>
                    <a:bodyPr/>
                    <a:lstStyle/>
                    <a:p>
                      <a:pPr marL="0" marR="0" algn="ctr">
                        <a:lnSpc>
                          <a:spcPct val="115000"/>
                        </a:lnSpc>
                        <a:spcBef>
                          <a:spcPts val="300"/>
                        </a:spcBef>
                        <a:spcAft>
                          <a:spcPts val="300"/>
                        </a:spcAft>
                      </a:pPr>
                      <a:r>
                        <a:rPr lang="en-US" sz="2000">
                          <a:effectLst/>
                          <a:latin typeface="Tahoma" panose="020B0604030504040204" pitchFamily="34" charset="0"/>
                          <a:ea typeface="Tahoma" panose="020B0604030504040204" pitchFamily="34" charset="0"/>
                          <a:cs typeface="Tahoma" panose="020B0604030504040204" pitchFamily="34" charset="0"/>
                        </a:rPr>
                        <a:t>SIGNIFICANT DATES</a:t>
                      </a:r>
                    </a:p>
                  </a:txBody>
                  <a:tcPr marL="68580" marR="68580" marT="0" marB="0"/>
                </a:tc>
                <a:tc hMerge="1">
                  <a:txBody>
                    <a:bodyPr/>
                    <a:lstStyle/>
                    <a:p>
                      <a:endParaRPr lang="en-US"/>
                    </a:p>
                  </a:txBody>
                  <a:tcPr/>
                </a:tc>
                <a:extLst>
                  <a:ext uri="{0D108BD9-81ED-4DB2-BD59-A6C34878D82A}">
                    <a16:rowId xmlns:a16="http://schemas.microsoft.com/office/drawing/2014/main" val="754081055"/>
                  </a:ext>
                </a:extLst>
              </a:tr>
              <a:tr h="739746">
                <a:tc>
                  <a:txBody>
                    <a:bodyPr/>
                    <a:lstStyle/>
                    <a:p>
                      <a:pPr marL="0" marR="0" algn="ctr">
                        <a:lnSpc>
                          <a:spcPct val="115000"/>
                        </a:lnSpc>
                        <a:spcBef>
                          <a:spcPts val="300"/>
                        </a:spcBef>
                        <a:spcAft>
                          <a:spcPts val="300"/>
                        </a:spcAft>
                      </a:pPr>
                      <a:r>
                        <a:rPr lang="en-US" sz="2000" b="1">
                          <a:effectLst/>
                          <a:latin typeface="Tahoma" panose="020B0604030504040204" pitchFamily="34" charset="0"/>
                          <a:ea typeface="Tahoma" panose="020B0604030504040204" pitchFamily="34" charset="0"/>
                          <a:cs typeface="Tahoma" panose="020B0604030504040204" pitchFamily="34" charset="0"/>
                        </a:rPr>
                        <a:t>November 2023</a:t>
                      </a:r>
                      <a:endParaRPr lang="en-US" sz="20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tc>
                  <a:txBody>
                    <a:bodyPr/>
                    <a:lstStyle/>
                    <a:p>
                      <a:pPr marL="0" marR="0" algn="l">
                        <a:lnSpc>
                          <a:spcPct val="115000"/>
                        </a:lnSpc>
                        <a:spcBef>
                          <a:spcPts val="300"/>
                        </a:spcBef>
                        <a:spcAft>
                          <a:spcPts val="300"/>
                        </a:spcAft>
                      </a:pPr>
                      <a:r>
                        <a:rPr lang="en-US" sz="2000">
                          <a:effectLst/>
                          <a:latin typeface="Tahoma" panose="020B0604030504040204" pitchFamily="34" charset="0"/>
                          <a:ea typeface="Tahoma" panose="020B0604030504040204" pitchFamily="34" charset="0"/>
                          <a:cs typeface="Tahoma" panose="020B0604030504040204" pitchFamily="34" charset="0"/>
                        </a:rPr>
                        <a:t>Webinar with interested State agencies</a:t>
                      </a:r>
                    </a:p>
                  </a:txBody>
                  <a:tcPr marL="68580" marR="68580" marT="0" marB="0"/>
                </a:tc>
                <a:extLst>
                  <a:ext uri="{0D108BD9-81ED-4DB2-BD59-A6C34878D82A}">
                    <a16:rowId xmlns:a16="http://schemas.microsoft.com/office/drawing/2014/main" val="2619114579"/>
                  </a:ext>
                </a:extLst>
              </a:tr>
              <a:tr h="1109618">
                <a:tc>
                  <a:txBody>
                    <a:bodyPr/>
                    <a:lstStyle/>
                    <a:p>
                      <a:pPr marL="0" marR="0" algn="ctr">
                        <a:lnSpc>
                          <a:spcPct val="115000"/>
                        </a:lnSpc>
                        <a:spcBef>
                          <a:spcPts val="300"/>
                        </a:spcBef>
                        <a:spcAft>
                          <a:spcPts val="300"/>
                        </a:spcAft>
                      </a:pPr>
                      <a:r>
                        <a:rPr lang="en-US" sz="2000" b="1">
                          <a:effectLst/>
                          <a:latin typeface="Tahoma" panose="020B0604030504040204" pitchFamily="34" charset="0"/>
                          <a:ea typeface="Tahoma" panose="020B0604030504040204" pitchFamily="34" charset="0"/>
                          <a:cs typeface="Tahoma" panose="020B0604030504040204" pitchFamily="34" charset="0"/>
                        </a:rPr>
                        <a:t>January 16, 2024 </a:t>
                      </a:r>
                      <a:endParaRPr lang="en-US" sz="20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tc>
                  <a:txBody>
                    <a:bodyPr/>
                    <a:lstStyle/>
                    <a:p>
                      <a:pPr marL="0" marR="0" algn="l">
                        <a:lnSpc>
                          <a:spcPct val="115000"/>
                        </a:lnSpc>
                        <a:spcBef>
                          <a:spcPts val="300"/>
                        </a:spcBef>
                        <a:spcAft>
                          <a:spcPts val="300"/>
                        </a:spcAft>
                      </a:pPr>
                      <a:r>
                        <a:rPr lang="en-US" sz="2000">
                          <a:effectLst/>
                          <a:latin typeface="Tahoma" panose="020B0604030504040204" pitchFamily="34" charset="0"/>
                          <a:ea typeface="Tahoma" panose="020B0604030504040204" pitchFamily="34" charset="0"/>
                          <a:cs typeface="Tahoma" panose="020B0604030504040204" pitchFamily="34" charset="0"/>
                        </a:rPr>
                        <a:t>Applications due for participation in demonstration projects beginning SY 2024-2025, to the Food and Nutrition Service, </a:t>
                      </a:r>
                      <a:r>
                        <a:rPr lang="en-US" sz="2000" i="1">
                          <a:effectLst/>
                          <a:latin typeface="Tahoma" panose="020B0604030504040204" pitchFamily="34" charset="0"/>
                          <a:ea typeface="Tahoma" panose="020B0604030504040204" pitchFamily="34" charset="0"/>
                          <a:cs typeface="Tahoma" panose="020B0604030504040204" pitchFamily="34" charset="0"/>
                        </a:rPr>
                        <a:t>including</a:t>
                      </a:r>
                      <a:r>
                        <a:rPr lang="en-US" sz="2000">
                          <a:effectLst/>
                          <a:latin typeface="Tahoma" panose="020B0604030504040204" pitchFamily="34" charset="0"/>
                          <a:ea typeface="Tahoma" panose="020B0604030504040204" pitchFamily="34" charset="0"/>
                          <a:cs typeface="Tahoma" panose="020B0604030504040204" pitchFamily="34" charset="0"/>
                        </a:rPr>
                        <a:t> an option to apply </a:t>
                      </a:r>
                      <a:r>
                        <a:rPr lang="en-US" sz="2000" i="1">
                          <a:effectLst/>
                          <a:latin typeface="Tahoma" panose="020B0604030504040204" pitchFamily="34" charset="0"/>
                          <a:ea typeface="Tahoma" panose="020B0604030504040204" pitchFamily="34" charset="0"/>
                          <a:cs typeface="Tahoma" panose="020B0604030504040204" pitchFamily="34" charset="0"/>
                        </a:rPr>
                        <a:t>early</a:t>
                      </a:r>
                      <a:r>
                        <a:rPr lang="en-US" sz="2000">
                          <a:effectLst/>
                          <a:latin typeface="Tahoma" panose="020B0604030504040204" pitchFamily="34" charset="0"/>
                          <a:ea typeface="Tahoma" panose="020B0604030504040204" pitchFamily="34" charset="0"/>
                          <a:cs typeface="Tahoma" panose="020B0604030504040204" pitchFamily="34" charset="0"/>
                        </a:rPr>
                        <a:t> for demonstration projects beginning SY 2025-2026.</a:t>
                      </a:r>
                    </a:p>
                  </a:txBody>
                  <a:tcPr marL="68580" marR="68580" marT="0" marB="0"/>
                </a:tc>
                <a:extLst>
                  <a:ext uri="{0D108BD9-81ED-4DB2-BD59-A6C34878D82A}">
                    <a16:rowId xmlns:a16="http://schemas.microsoft.com/office/drawing/2014/main" val="1450092348"/>
                  </a:ext>
                </a:extLst>
              </a:tr>
              <a:tr h="739746">
                <a:tc>
                  <a:txBody>
                    <a:bodyPr/>
                    <a:lstStyle/>
                    <a:p>
                      <a:pPr marL="0" marR="0" algn="ctr">
                        <a:lnSpc>
                          <a:spcPct val="115000"/>
                        </a:lnSpc>
                        <a:spcBef>
                          <a:spcPts val="300"/>
                        </a:spcBef>
                        <a:spcAft>
                          <a:spcPts val="300"/>
                        </a:spcAft>
                      </a:pPr>
                      <a:r>
                        <a:rPr lang="en-US" sz="2000" b="1">
                          <a:effectLst/>
                          <a:latin typeface="Tahoma" panose="020B0604030504040204" pitchFamily="34" charset="0"/>
                          <a:ea typeface="Tahoma" panose="020B0604030504040204" pitchFamily="34" charset="0"/>
                          <a:cs typeface="Tahoma" panose="020B0604030504040204" pitchFamily="34" charset="0"/>
                        </a:rPr>
                        <a:t>February 2024</a:t>
                      </a:r>
                      <a:endParaRPr lang="en-US" sz="20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tc>
                  <a:txBody>
                    <a:bodyPr/>
                    <a:lstStyle/>
                    <a:p>
                      <a:pPr marL="0" marR="0" algn="l">
                        <a:lnSpc>
                          <a:spcPct val="115000"/>
                        </a:lnSpc>
                        <a:spcBef>
                          <a:spcPts val="300"/>
                        </a:spcBef>
                        <a:spcAft>
                          <a:spcPts val="300"/>
                        </a:spcAft>
                      </a:pPr>
                      <a:r>
                        <a:rPr lang="en-US" sz="2000">
                          <a:effectLst/>
                          <a:latin typeface="Tahoma" panose="020B0604030504040204" pitchFamily="34" charset="0"/>
                          <a:ea typeface="Tahoma" panose="020B0604030504040204" pitchFamily="34" charset="0"/>
                          <a:cs typeface="Tahoma" panose="020B0604030504040204" pitchFamily="34" charset="0"/>
                        </a:rPr>
                        <a:t>Notifications to State agencies of selection/non-selection. </a:t>
                      </a:r>
                    </a:p>
                  </a:txBody>
                  <a:tcPr marL="68580" marR="68580" marT="0" marB="0"/>
                </a:tc>
                <a:extLst>
                  <a:ext uri="{0D108BD9-81ED-4DB2-BD59-A6C34878D82A}">
                    <a16:rowId xmlns:a16="http://schemas.microsoft.com/office/drawing/2014/main" val="1446825623"/>
                  </a:ext>
                </a:extLst>
              </a:tr>
              <a:tr h="1290218">
                <a:tc>
                  <a:txBody>
                    <a:bodyPr/>
                    <a:lstStyle/>
                    <a:p>
                      <a:pPr marL="0" marR="0" algn="ctr">
                        <a:lnSpc>
                          <a:spcPct val="115000"/>
                        </a:lnSpc>
                        <a:spcBef>
                          <a:spcPts val="300"/>
                        </a:spcBef>
                        <a:spcAft>
                          <a:spcPts val="300"/>
                        </a:spcAft>
                      </a:pPr>
                      <a:r>
                        <a:rPr lang="en-US" sz="2000" b="1">
                          <a:effectLst/>
                          <a:latin typeface="Tahoma" panose="020B0604030504040204" pitchFamily="34" charset="0"/>
                          <a:ea typeface="Tahoma" panose="020B0604030504040204" pitchFamily="34" charset="0"/>
                          <a:cs typeface="Tahoma" panose="020B0604030504040204" pitchFamily="34" charset="0"/>
                        </a:rPr>
                        <a:t>February 2024</a:t>
                      </a:r>
                      <a:endParaRPr lang="en-US" sz="20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tc>
                <a:tc>
                  <a:txBody>
                    <a:bodyPr/>
                    <a:lstStyle/>
                    <a:p>
                      <a:pPr marL="0" marR="0" algn="l">
                        <a:lnSpc>
                          <a:spcPct val="115000"/>
                        </a:lnSpc>
                        <a:spcBef>
                          <a:spcPts val="300"/>
                        </a:spcBef>
                        <a:spcAft>
                          <a:spcPts val="300"/>
                        </a:spcAft>
                      </a:pPr>
                      <a:r>
                        <a:rPr lang="en-US" sz="2000">
                          <a:effectLst/>
                          <a:latin typeface="Tahoma" panose="020B0604030504040204" pitchFamily="34" charset="0"/>
                          <a:ea typeface="Tahoma" panose="020B0604030504040204" pitchFamily="34" charset="0"/>
                          <a:cs typeface="Tahoma" panose="020B0604030504040204" pitchFamily="34" charset="0"/>
                        </a:rPr>
                        <a:t>Technical assistance webinar with selected National School Lunch Program (NSLP) State agencies and partnering State Medicaid agencies.</a:t>
                      </a:r>
                    </a:p>
                  </a:txBody>
                  <a:tcPr marL="68580" marR="68580" marT="0" marB="0"/>
                </a:tc>
                <a:extLst>
                  <a:ext uri="{0D108BD9-81ED-4DB2-BD59-A6C34878D82A}">
                    <a16:rowId xmlns:a16="http://schemas.microsoft.com/office/drawing/2014/main" val="1638050434"/>
                  </a:ext>
                </a:extLst>
              </a:tr>
            </a:tbl>
          </a:graphicData>
        </a:graphic>
      </p:graphicFrame>
    </p:spTree>
    <p:extLst>
      <p:ext uri="{BB962C8B-B14F-4D97-AF65-F5344CB8AC3E}">
        <p14:creationId xmlns:p14="http://schemas.microsoft.com/office/powerpoint/2010/main" val="686684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136" y="512427"/>
            <a:ext cx="8229600" cy="864310"/>
          </a:xfrm>
        </p:spPr>
        <p:txBody>
          <a:bodyPr vert="horz" lIns="91440" tIns="45720" rIns="91440" bIns="45720" anchor="ctr">
            <a:normAutofit/>
          </a:bodyPr>
          <a:lstStyle/>
          <a:p>
            <a:r>
              <a:rPr lang="en-US" sz="3200" b="1">
                <a:latin typeface="Tahoma"/>
                <a:ea typeface="Tahoma"/>
                <a:cs typeface="Tahoma"/>
              </a:rPr>
              <a:t>RFA - Significant Dates</a:t>
            </a:r>
            <a:endParaRPr lang="en-US" sz="3200"/>
          </a:p>
        </p:txBody>
      </p:sp>
      <p:sp>
        <p:nvSpPr>
          <p:cNvPr id="4" name="Content Placeholder 3">
            <a:extLst>
              <a:ext uri="{FF2B5EF4-FFF2-40B4-BE49-F238E27FC236}">
                <a16:creationId xmlns:a16="http://schemas.microsoft.com/office/drawing/2014/main" id="{7A1577B7-46FD-63C1-A3DD-50819CCA6597}"/>
              </a:ext>
            </a:extLst>
          </p:cNvPr>
          <p:cNvSpPr>
            <a:spLocks noGrp="1"/>
          </p:cNvSpPr>
          <p:nvPr>
            <p:ph idx="1"/>
          </p:nvPr>
        </p:nvSpPr>
        <p:spPr>
          <a:xfrm>
            <a:off x="216939" y="1461983"/>
            <a:ext cx="8447994" cy="4610043"/>
          </a:xfrm>
        </p:spPr>
        <p:txBody>
          <a:bodyPr vert="horz" lIns="91440" tIns="45720" rIns="91440" bIns="45720" anchor="t">
            <a:normAutofit/>
          </a:bodyPr>
          <a:lstStyle/>
          <a:p>
            <a:pPr indent="-255905"/>
            <a:r>
              <a:rPr lang="en-US" sz="2000" dirty="0">
                <a:latin typeface="Tahoma"/>
                <a:ea typeface="Tahoma"/>
                <a:cs typeface="Tahoma"/>
              </a:rPr>
              <a:t>This RFA offers States the opportunity to submit applications by January 16, 2024, for selection in February 2024, and demonstration project implementation beginning as early as SY 2024-2025.</a:t>
            </a:r>
            <a:endParaRPr lang="en-US" dirty="0">
              <a:latin typeface="Georgia"/>
              <a:ea typeface="Tahoma"/>
              <a:cs typeface="Tahoma"/>
            </a:endParaRPr>
          </a:p>
          <a:p>
            <a:pPr indent="-255905">
              <a:buClr>
                <a:srgbClr val="406F8D"/>
              </a:buClr>
            </a:pPr>
            <a:endParaRPr lang="en-US" sz="2000" dirty="0">
              <a:latin typeface="Tahoma"/>
              <a:ea typeface="Tahoma"/>
              <a:cs typeface="Tahoma"/>
            </a:endParaRPr>
          </a:p>
          <a:p>
            <a:pPr indent="-255905">
              <a:buClr>
                <a:srgbClr val="406F8D"/>
              </a:buClr>
            </a:pPr>
            <a:r>
              <a:rPr lang="en-US" sz="2000" dirty="0">
                <a:latin typeface="Tahoma"/>
                <a:ea typeface="Tahoma"/>
                <a:cs typeface="Tahoma"/>
              </a:rPr>
              <a:t>States may submit applications at any time after that date for demonstration projects beginning in SY 2025-2026 and SY 2026-2027. </a:t>
            </a:r>
            <a:endParaRPr lang="en-US" dirty="0"/>
          </a:p>
          <a:p>
            <a:endParaRPr lang="en-US" sz="2000" dirty="0">
              <a:latin typeface="Tahoma" panose="020B0604030504040204" pitchFamily="34" charset="0"/>
              <a:ea typeface="Tahoma" panose="020B0604030504040204" pitchFamily="34" charset="0"/>
              <a:cs typeface="Tahoma" panose="020B0604030504040204" pitchFamily="34" charset="0"/>
            </a:endParaRPr>
          </a:p>
          <a:p>
            <a:r>
              <a:rPr lang="en-US" sz="2000" dirty="0">
                <a:latin typeface="Tahoma" panose="020B0604030504040204" pitchFamily="34" charset="0"/>
                <a:ea typeface="Tahoma" panose="020B0604030504040204" pitchFamily="34" charset="0"/>
                <a:cs typeface="Tahoma" panose="020B0604030504040204" pitchFamily="34" charset="0"/>
              </a:rPr>
              <a:t>FNS is also inviting any State which has previously submitted an application for participation in a DC-M demonstration project via a previous RFA to update the application and resubmit. </a:t>
            </a:r>
          </a:p>
          <a:p>
            <a:pPr marL="109728" indent="0">
              <a:buNone/>
            </a:pPr>
            <a:endParaRPr lang="en-US" sz="2000" dirty="0">
              <a:latin typeface="Tahoma" panose="020B0604030504040204" pitchFamily="34" charset="0"/>
              <a:ea typeface="Tahoma" panose="020B0604030504040204" pitchFamily="34" charset="0"/>
              <a:cs typeface="Tahoma" panose="020B0604030504040204" pitchFamily="34" charset="0"/>
            </a:endParaRPr>
          </a:p>
          <a:p>
            <a:pPr indent="-255905"/>
            <a:r>
              <a:rPr lang="en-US" sz="2000" dirty="0">
                <a:latin typeface="Tahoma"/>
                <a:ea typeface="Tahoma"/>
                <a:cs typeface="Tahoma"/>
              </a:rPr>
              <a:t>FNS will consider applications received from States proposing demonstration projects beginning through SY 2026-2027.</a:t>
            </a:r>
          </a:p>
        </p:txBody>
      </p:sp>
      <p:sp>
        <p:nvSpPr>
          <p:cNvPr id="3" name="Slide Number Placeholder 2"/>
          <p:cNvSpPr>
            <a:spLocks noGrp="1"/>
          </p:cNvSpPr>
          <p:nvPr>
            <p:ph type="sldNum" sz="quarter" idx="12"/>
          </p:nvPr>
        </p:nvSpPr>
        <p:spPr/>
        <p:txBody>
          <a:bodyPr/>
          <a:lstStyle/>
          <a:p>
            <a:fld id="{3326B50C-F9A8-46C8-AAB3-BD926B94B5C7}" type="slidenum">
              <a:rPr lang="en-US" smtClean="0"/>
              <a:t>6</a:t>
            </a:fld>
            <a:endParaRPr lang="en-US"/>
          </a:p>
        </p:txBody>
      </p:sp>
    </p:spTree>
    <p:extLst>
      <p:ext uri="{BB962C8B-B14F-4D97-AF65-F5344CB8AC3E}">
        <p14:creationId xmlns:p14="http://schemas.microsoft.com/office/powerpoint/2010/main" val="3103268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136" y="512427"/>
            <a:ext cx="8229600" cy="864310"/>
          </a:xfrm>
        </p:spPr>
        <p:txBody>
          <a:bodyPr vert="horz" lIns="91440" tIns="45720" rIns="91440" bIns="45720" anchor="ctr">
            <a:normAutofit/>
          </a:bodyPr>
          <a:lstStyle/>
          <a:p>
            <a:r>
              <a:rPr lang="en-US" sz="3200" b="1">
                <a:latin typeface="Tahoma"/>
                <a:ea typeface="Tahoma"/>
                <a:cs typeface="Tahoma"/>
              </a:rPr>
              <a:t>RFA - Resources</a:t>
            </a:r>
            <a:endParaRPr lang="en-US" sz="3200"/>
          </a:p>
        </p:txBody>
      </p:sp>
      <p:sp>
        <p:nvSpPr>
          <p:cNvPr id="4" name="Content Placeholder 3">
            <a:extLst>
              <a:ext uri="{FF2B5EF4-FFF2-40B4-BE49-F238E27FC236}">
                <a16:creationId xmlns:a16="http://schemas.microsoft.com/office/drawing/2014/main" id="{7A1577B7-46FD-63C1-A3DD-50819CCA6597}"/>
              </a:ext>
            </a:extLst>
          </p:cNvPr>
          <p:cNvSpPr>
            <a:spLocks noGrp="1"/>
          </p:cNvSpPr>
          <p:nvPr>
            <p:ph idx="1"/>
          </p:nvPr>
        </p:nvSpPr>
        <p:spPr>
          <a:xfrm>
            <a:off x="216938" y="1461983"/>
            <a:ext cx="8719797" cy="4610043"/>
          </a:xfrm>
        </p:spPr>
        <p:txBody>
          <a:bodyPr>
            <a:normAutofit/>
          </a:bodyPr>
          <a:lstStyle/>
          <a:p>
            <a:r>
              <a:rPr lang="en-US" sz="2000">
                <a:latin typeface="Tahoma" panose="020B0604030504040204" pitchFamily="34" charset="0"/>
                <a:ea typeface="Tahoma" panose="020B0604030504040204" pitchFamily="34" charset="0"/>
                <a:cs typeface="Tahoma" panose="020B0604030504040204" pitchFamily="34" charset="0"/>
              </a:rPr>
              <a:t>Appendix A - Application to Participate in Demonstration Projects to Evaluate Direct Certification with Medicaid.</a:t>
            </a:r>
          </a:p>
          <a:p>
            <a:pPr marL="109728" indent="0">
              <a:buNone/>
            </a:pPr>
            <a:endParaRPr lang="en-US" sz="2000">
              <a:latin typeface="Tahoma" panose="020B0604030504040204" pitchFamily="34" charset="0"/>
              <a:ea typeface="Tahoma" panose="020B0604030504040204" pitchFamily="34" charset="0"/>
              <a:cs typeface="Tahoma" panose="020B0604030504040204" pitchFamily="34" charset="0"/>
            </a:endParaRPr>
          </a:p>
          <a:p>
            <a:r>
              <a:rPr lang="en-US" sz="2000">
                <a:latin typeface="Tahoma" panose="020B0604030504040204" pitchFamily="34" charset="0"/>
                <a:ea typeface="Tahoma" panose="020B0604030504040204" pitchFamily="34" charset="0"/>
                <a:cs typeface="Tahoma" panose="020B0604030504040204" pitchFamily="34" charset="0"/>
              </a:rPr>
              <a:t>Appendix B - Letters of Commitment Templates</a:t>
            </a:r>
          </a:p>
          <a:p>
            <a:pPr marL="109728" indent="0">
              <a:buNone/>
            </a:pPr>
            <a:endParaRPr lang="en-US" sz="2000">
              <a:latin typeface="Tahoma" panose="020B0604030504040204" pitchFamily="34" charset="0"/>
              <a:ea typeface="Tahoma" panose="020B0604030504040204" pitchFamily="34" charset="0"/>
              <a:cs typeface="Tahoma" panose="020B0604030504040204" pitchFamily="34" charset="0"/>
            </a:endParaRPr>
          </a:p>
          <a:p>
            <a:r>
              <a:rPr lang="en-US" sz="2000">
                <a:latin typeface="Tahoma" panose="020B0604030504040204" pitchFamily="34" charset="0"/>
                <a:ea typeface="Tahoma" panose="020B0604030504040204" pitchFamily="34" charset="0"/>
                <a:cs typeface="Tahoma" panose="020B0604030504040204" pitchFamily="34" charset="0"/>
              </a:rPr>
              <a:t>DC-M FNS Web Page: Search “FNS Direct Certification Medicaid” or click</a:t>
            </a:r>
          </a:p>
          <a:p>
            <a:pPr marL="109728" indent="0">
              <a:buNone/>
            </a:pPr>
            <a:r>
              <a:rPr lang="en-US" sz="2000">
                <a:latin typeface="Tahoma" panose="020B0604030504040204" pitchFamily="34" charset="0"/>
                <a:ea typeface="Tahoma" panose="020B0604030504040204" pitchFamily="34" charset="0"/>
                <a:cs typeface="Tahoma" panose="020B0604030504040204" pitchFamily="34" charset="0"/>
              </a:rPr>
              <a:t>   </a:t>
            </a:r>
            <a:r>
              <a:rPr lang="en-US" sz="1800">
                <a:latin typeface="Tahoma" panose="020B0604030504040204" pitchFamily="34" charset="0"/>
                <a:ea typeface="Tahoma" panose="020B0604030504040204" pitchFamily="34" charset="0"/>
                <a:cs typeface="Tahoma" panose="020B0604030504040204" pitchFamily="34" charset="0"/>
                <a:hlinkClick r:id="rId2"/>
              </a:rPr>
              <a:t>https://www.fns.usda.gov/cn/direct-certification-medicaid-demonstration-project</a:t>
            </a:r>
            <a:r>
              <a:rPr lang="en-US" sz="1800">
                <a:latin typeface="Tahoma" panose="020B0604030504040204" pitchFamily="34" charset="0"/>
                <a:ea typeface="Tahoma" panose="020B0604030504040204" pitchFamily="34" charset="0"/>
                <a:cs typeface="Tahoma" panose="020B0604030504040204" pitchFamily="34" charset="0"/>
              </a:rPr>
              <a:t> </a:t>
            </a:r>
          </a:p>
        </p:txBody>
      </p:sp>
      <p:sp>
        <p:nvSpPr>
          <p:cNvPr id="3" name="Slide Number Placeholder 2"/>
          <p:cNvSpPr>
            <a:spLocks noGrp="1"/>
          </p:cNvSpPr>
          <p:nvPr>
            <p:ph type="sldNum" sz="quarter" idx="12"/>
          </p:nvPr>
        </p:nvSpPr>
        <p:spPr/>
        <p:txBody>
          <a:bodyPr/>
          <a:lstStyle/>
          <a:p>
            <a:fld id="{3326B50C-F9A8-46C8-AAB3-BD926B94B5C7}" type="slidenum">
              <a:rPr lang="en-US" smtClean="0"/>
              <a:t>7</a:t>
            </a:fld>
            <a:endParaRPr lang="en-US"/>
          </a:p>
        </p:txBody>
      </p:sp>
    </p:spTree>
    <p:extLst>
      <p:ext uri="{BB962C8B-B14F-4D97-AF65-F5344CB8AC3E}">
        <p14:creationId xmlns:p14="http://schemas.microsoft.com/office/powerpoint/2010/main" val="473207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762000"/>
          </a:xfrm>
        </p:spPr>
        <p:txBody>
          <a:bodyPr>
            <a:noAutofit/>
          </a:bodyPr>
          <a:lstStyle/>
          <a:p>
            <a:pPr marL="0" indent="0">
              <a:spcAft>
                <a:spcPts val="1200"/>
              </a:spcAft>
            </a:pPr>
            <a:r>
              <a:rPr lang="en-US" sz="3200" b="1">
                <a:latin typeface="Tahoma" panose="020B0604030504040204" pitchFamily="34" charset="0"/>
                <a:ea typeface="Tahoma" panose="020B0604030504040204" pitchFamily="34" charset="0"/>
                <a:cs typeface="Tahoma" panose="020B0604030504040204" pitchFamily="34" charset="0"/>
              </a:rPr>
              <a:t>State Agencies’ Direct Certification Process</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026357033"/>
              </p:ext>
            </p:extLst>
          </p:nvPr>
        </p:nvGraphicFramePr>
        <p:xfrm>
          <a:off x="533400" y="1828800"/>
          <a:ext cx="82296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3326B50C-F9A8-46C8-AAB3-BD926B94B5C7}" type="slidenum">
              <a:rPr lang="en-US" smtClean="0"/>
              <a:t>8</a:t>
            </a:fld>
            <a:endParaRPr lang="en-US"/>
          </a:p>
        </p:txBody>
      </p:sp>
    </p:spTree>
    <p:extLst>
      <p:ext uri="{BB962C8B-B14F-4D97-AF65-F5344CB8AC3E}">
        <p14:creationId xmlns:p14="http://schemas.microsoft.com/office/powerpoint/2010/main" val="2553315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838200"/>
          </a:xfrm>
        </p:spPr>
        <p:txBody>
          <a:bodyPr>
            <a:normAutofit/>
          </a:bodyPr>
          <a:lstStyle/>
          <a:p>
            <a:r>
              <a:rPr lang="en-US" sz="3200" b="1">
                <a:solidFill>
                  <a:srgbClr val="002060"/>
                </a:solidFill>
                <a:latin typeface="Tahoma" panose="020B0604030504040204" pitchFamily="34" charset="0"/>
                <a:ea typeface="Tahoma" panose="020B0604030504040204" pitchFamily="34" charset="0"/>
                <a:cs typeface="Tahoma" panose="020B0604030504040204" pitchFamily="34" charset="0"/>
              </a:rPr>
              <a:t>Definitions in Demonstrations</a:t>
            </a:r>
          </a:p>
        </p:txBody>
      </p:sp>
      <p:sp>
        <p:nvSpPr>
          <p:cNvPr id="3" name="Content Placeholder 2"/>
          <p:cNvSpPr>
            <a:spLocks noGrp="1"/>
          </p:cNvSpPr>
          <p:nvPr>
            <p:ph idx="1"/>
          </p:nvPr>
        </p:nvSpPr>
        <p:spPr>
          <a:xfrm>
            <a:off x="533400" y="1371600"/>
            <a:ext cx="8229600" cy="4724400"/>
          </a:xfrm>
        </p:spPr>
        <p:txBody>
          <a:bodyPr>
            <a:normAutofit fontScale="70000" lnSpcReduction="20000"/>
          </a:bodyPr>
          <a:lstStyle/>
          <a:p>
            <a:pPr marL="109728" indent="0">
              <a:spcAft>
                <a:spcPts val="1200"/>
              </a:spcAft>
              <a:buNone/>
            </a:pPr>
            <a:r>
              <a:rPr lang="en-US" sz="3100" b="1">
                <a:solidFill>
                  <a:srgbClr val="002060"/>
                </a:solidFill>
                <a:latin typeface="Tahoma" panose="020B0604030504040204" pitchFamily="34" charset="0"/>
                <a:ea typeface="Tahoma" panose="020B0604030504040204" pitchFamily="34" charset="0"/>
                <a:cs typeface="Tahoma" panose="020B0604030504040204" pitchFamily="34" charset="0"/>
              </a:rPr>
              <a:t>Medicaid is—</a:t>
            </a:r>
          </a:p>
          <a:p>
            <a:pPr marL="450850" indent="-339725">
              <a:buClr>
                <a:schemeClr val="accent2">
                  <a:lumMod val="75000"/>
                </a:schemeClr>
              </a:buClr>
            </a:pPr>
            <a:r>
              <a:rPr lang="en-US" sz="3100">
                <a:solidFill>
                  <a:srgbClr val="002060"/>
                </a:solidFill>
                <a:latin typeface="Tahoma" panose="020B0604030504040204" pitchFamily="34" charset="0"/>
                <a:ea typeface="Tahoma" panose="020B0604030504040204" pitchFamily="34" charset="0"/>
                <a:cs typeface="Tahoma" panose="020B0604030504040204" pitchFamily="34" charset="0"/>
              </a:rPr>
              <a:t>The medical assistance program established under </a:t>
            </a:r>
            <a:r>
              <a:rPr lang="en-US" sz="3100" b="1">
                <a:solidFill>
                  <a:srgbClr val="002060"/>
                </a:solidFill>
                <a:latin typeface="Tahoma" panose="020B0604030504040204" pitchFamily="34" charset="0"/>
                <a:ea typeface="Tahoma" panose="020B0604030504040204" pitchFamily="34" charset="0"/>
                <a:cs typeface="Tahoma" panose="020B0604030504040204" pitchFamily="34" charset="0"/>
              </a:rPr>
              <a:t>Title XIX </a:t>
            </a:r>
            <a:r>
              <a:rPr lang="en-US" sz="3100">
                <a:solidFill>
                  <a:srgbClr val="002060"/>
                </a:solidFill>
                <a:latin typeface="Tahoma" panose="020B0604030504040204" pitchFamily="34" charset="0"/>
                <a:ea typeface="Tahoma" panose="020B0604030504040204" pitchFamily="34" charset="0"/>
                <a:cs typeface="Tahoma" panose="020B0604030504040204" pitchFamily="34" charset="0"/>
              </a:rPr>
              <a:t>of the Social Security Act</a:t>
            </a:r>
          </a:p>
          <a:p>
            <a:pPr marL="914400" indent="-290513">
              <a:spcBef>
                <a:spcPts val="1800"/>
              </a:spcBef>
              <a:buClr>
                <a:srgbClr val="0070C0"/>
              </a:buClr>
              <a:buFont typeface="Wingdings" panose="05000000000000000000" pitchFamily="2" charset="2"/>
              <a:buChar char="§"/>
            </a:pPr>
            <a:r>
              <a:rPr lang="en-US" sz="3100" b="1" u="sng">
                <a:solidFill>
                  <a:srgbClr val="002060"/>
                </a:solidFill>
                <a:latin typeface="Tahoma" panose="020B0604030504040204" pitchFamily="34" charset="0"/>
                <a:ea typeface="Tahoma" panose="020B0604030504040204" pitchFamily="34" charset="0"/>
                <a:cs typeface="Tahoma" panose="020B0604030504040204" pitchFamily="34" charset="0"/>
              </a:rPr>
              <a:t>Includes</a:t>
            </a:r>
            <a:r>
              <a:rPr lang="en-US" sz="3100" b="1">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sz="3100" b="1" i="1">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sz="3100">
                <a:solidFill>
                  <a:srgbClr val="002060"/>
                </a:solidFill>
                <a:latin typeface="Tahoma" panose="020B0604030504040204" pitchFamily="34" charset="0"/>
                <a:ea typeface="Tahoma" panose="020B0604030504040204" pitchFamily="34" charset="0"/>
                <a:cs typeface="Tahoma" panose="020B0604030504040204" pitchFamily="34" charset="0"/>
              </a:rPr>
              <a:t>Regular Medicaid and Expanded Medicaid (e.g., expansions of children’s Medicaid eligibility using Children’s Health Insurance (CHIP) funds authorized under Title XXI).</a:t>
            </a:r>
          </a:p>
          <a:p>
            <a:pPr marL="914400" indent="-290513">
              <a:spcBef>
                <a:spcPts val="1800"/>
              </a:spcBef>
              <a:buClr>
                <a:srgbClr val="0070C0"/>
              </a:buClr>
              <a:buFont typeface="Wingdings" panose="05000000000000000000" pitchFamily="2" charset="2"/>
              <a:buChar char="§"/>
            </a:pPr>
            <a:r>
              <a:rPr lang="en-US" sz="3100" b="1" u="sng">
                <a:solidFill>
                  <a:srgbClr val="002060"/>
                </a:solidFill>
                <a:latin typeface="Tahoma" panose="020B0604030504040204" pitchFamily="34" charset="0"/>
                <a:ea typeface="Tahoma" panose="020B0604030504040204" pitchFamily="34" charset="0"/>
                <a:cs typeface="Tahoma" panose="020B0604030504040204" pitchFamily="34" charset="0"/>
              </a:rPr>
              <a:t>May include</a:t>
            </a:r>
            <a:r>
              <a:rPr lang="en-US" sz="3100">
                <a:solidFill>
                  <a:srgbClr val="002060"/>
                </a:solidFill>
                <a:latin typeface="Tahoma" panose="020B0604030504040204" pitchFamily="34" charset="0"/>
                <a:ea typeface="Tahoma" panose="020B0604030504040204" pitchFamily="34" charset="0"/>
                <a:cs typeface="Tahoma" panose="020B0604030504040204" pitchFamily="34" charset="0"/>
              </a:rPr>
              <a:t> -- Children enrolled in Federally-funded Medicaid only for treatment of an emergency medical condition, if they satisfy all other Medicaid eligibility requirements (must get clearance from FNS).</a:t>
            </a:r>
          </a:p>
          <a:p>
            <a:pPr marL="914400" indent="-290513">
              <a:spcBef>
                <a:spcPts val="1800"/>
              </a:spcBef>
              <a:buClr>
                <a:srgbClr val="0070C0"/>
              </a:buClr>
              <a:buFont typeface="Wingdings" panose="05000000000000000000" pitchFamily="2" charset="2"/>
              <a:buChar char="§"/>
            </a:pPr>
            <a:r>
              <a:rPr lang="en-US" sz="3100" b="1" u="sng">
                <a:solidFill>
                  <a:srgbClr val="002060"/>
                </a:solidFill>
                <a:latin typeface="Tahoma" panose="020B0604030504040204" pitchFamily="34" charset="0"/>
                <a:ea typeface="Tahoma" panose="020B0604030504040204" pitchFamily="34" charset="0"/>
                <a:cs typeface="Tahoma" panose="020B0604030504040204" pitchFamily="34" charset="0"/>
              </a:rPr>
              <a:t>Does not include</a:t>
            </a:r>
            <a:r>
              <a:rPr lang="en-US" sz="3100" b="1">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sz="3100" b="1" i="1">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sz="3100">
                <a:solidFill>
                  <a:srgbClr val="002060"/>
                </a:solidFill>
                <a:latin typeface="Tahoma" panose="020B0604030504040204" pitchFamily="34" charset="0"/>
                <a:ea typeface="Tahoma" panose="020B0604030504040204" pitchFamily="34" charset="0"/>
                <a:cs typeface="Tahoma" panose="020B0604030504040204" pitchFamily="34" charset="0"/>
              </a:rPr>
              <a:t>CHIP programs separate from the state’s Medicaid program</a:t>
            </a:r>
            <a:r>
              <a:rPr lang="en-US" sz="3100">
                <a:solidFill>
                  <a:srgbClr val="FF0000"/>
                </a:solidFill>
                <a:latin typeface="Tahoma" panose="020B0604030504040204" pitchFamily="34" charset="0"/>
                <a:ea typeface="Tahoma" panose="020B0604030504040204" pitchFamily="34" charset="0"/>
                <a:cs typeface="Tahoma" panose="020B0604030504040204" pitchFamily="34" charset="0"/>
              </a:rPr>
              <a:t>. </a:t>
            </a:r>
            <a:endParaRPr lang="en-US" sz="3100">
              <a:latin typeface="Garamond" panose="02020404030301010803" pitchFamily="18" charset="0"/>
            </a:endParaRPr>
          </a:p>
          <a:p>
            <a:endParaRPr lang="en-US"/>
          </a:p>
        </p:txBody>
      </p:sp>
      <p:sp>
        <p:nvSpPr>
          <p:cNvPr id="4" name="Slide Number Placeholder 3"/>
          <p:cNvSpPr>
            <a:spLocks noGrp="1"/>
          </p:cNvSpPr>
          <p:nvPr>
            <p:ph type="sldNum" sz="quarter" idx="12"/>
          </p:nvPr>
        </p:nvSpPr>
        <p:spPr/>
        <p:txBody>
          <a:bodyPr/>
          <a:lstStyle/>
          <a:p>
            <a:fld id="{3326B50C-F9A8-46C8-AAB3-BD926B94B5C7}" type="slidenum">
              <a:rPr lang="en-US" smtClean="0"/>
              <a:t>9</a:t>
            </a:fld>
            <a:endParaRPr lang="en-US"/>
          </a:p>
        </p:txBody>
      </p:sp>
    </p:spTree>
    <p:extLst>
      <p:ext uri="{BB962C8B-B14F-4D97-AF65-F5344CB8AC3E}">
        <p14:creationId xmlns:p14="http://schemas.microsoft.com/office/powerpoint/2010/main" val="30640414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Custom 24">
      <a:dk1>
        <a:sysClr val="windowText" lastClr="000000"/>
      </a:dk1>
      <a:lt1>
        <a:sysClr val="window" lastClr="FFFFFF"/>
      </a:lt1>
      <a:dk2>
        <a:srgbClr val="424456"/>
      </a:dk2>
      <a:lt2>
        <a:srgbClr val="DEDEDE"/>
      </a:lt2>
      <a:accent1>
        <a:srgbClr val="53548A"/>
      </a:accent1>
      <a:accent2>
        <a:srgbClr val="0070C0"/>
      </a:accent2>
      <a:accent3>
        <a:srgbClr val="A04DA3"/>
      </a:accent3>
      <a:accent4>
        <a:srgbClr val="C4652D"/>
      </a:accent4>
      <a:accent5>
        <a:srgbClr val="8B5D3D"/>
      </a:accent5>
      <a:accent6>
        <a:srgbClr val="5C92B5"/>
      </a:accent6>
      <a:hlink>
        <a:srgbClr val="005390"/>
      </a:hlink>
      <a:folHlink>
        <a:srgbClr val="00539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2358B1CF5665D41BB2ECA215D342C0C" ma:contentTypeVersion="12" ma:contentTypeDescription="Create a new document." ma:contentTypeScope="" ma:versionID="3b8718c1f3dec46cdf55969bff14cd7a">
  <xsd:schema xmlns:xsd="http://www.w3.org/2001/XMLSchema" xmlns:xs="http://www.w3.org/2001/XMLSchema" xmlns:p="http://schemas.microsoft.com/office/2006/metadata/properties" xmlns:ns3="c2e89dd0-0f64-4896-ba45-61edfb61afb2" xmlns:ns4="34195dd6-8f5c-46e6-9a85-0a7cb22ef588" targetNamespace="http://schemas.microsoft.com/office/2006/metadata/properties" ma:root="true" ma:fieldsID="cb13f54475757b48e6eda98373d1628e" ns3:_="" ns4:_="">
    <xsd:import namespace="c2e89dd0-0f64-4896-ba45-61edfb61afb2"/>
    <xsd:import namespace="34195dd6-8f5c-46e6-9a85-0a7cb22ef588"/>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e89dd0-0f64-4896-ba45-61edfb61af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4195dd6-8f5c-46e6-9a85-0a7cb22ef58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1814C4C-79DC-428A-A2C5-AC2EFE6E6382}">
  <ds:schemaRefs>
    <ds:schemaRef ds:uri="34195dd6-8f5c-46e6-9a85-0a7cb22ef588"/>
    <ds:schemaRef ds:uri="c2e89dd0-0f64-4896-ba45-61edfb61afb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2B66467-D017-4FDE-A4E6-8C80926808EA}">
  <ds:schemaRefs>
    <ds:schemaRef ds:uri="34195dd6-8f5c-46e6-9a85-0a7cb22ef588"/>
    <ds:schemaRef ds:uri="c2e89dd0-0f64-4896-ba45-61edfb61afb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4A73F3C-FDEC-4213-8EA7-7ADC0DAD40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2379</Words>
  <Application>Microsoft Office PowerPoint</Application>
  <PresentationFormat>On-screen Show (4:3)</PresentationFormat>
  <Paragraphs>242</Paragraphs>
  <Slides>32</Slides>
  <Notes>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32</vt:i4>
      </vt:variant>
    </vt:vector>
  </HeadingPairs>
  <TitlesOfParts>
    <vt:vector size="43" baseType="lpstr">
      <vt:lpstr>Arial</vt:lpstr>
      <vt:lpstr>Calibri</vt:lpstr>
      <vt:lpstr>Garamond</vt:lpstr>
      <vt:lpstr>Georgia</vt:lpstr>
      <vt:lpstr>Gill Sans MT</vt:lpstr>
      <vt:lpstr>Rockwell</vt:lpstr>
      <vt:lpstr>Tahoma</vt:lpstr>
      <vt:lpstr>Trebuchet MS</vt:lpstr>
      <vt:lpstr>Wingdings</vt:lpstr>
      <vt:lpstr>Wingdings 2</vt:lpstr>
      <vt:lpstr>Urban</vt:lpstr>
      <vt:lpstr>Direct Certification with Medicaid Streamlining Student Access to Free &amp; Reduced Price School Meals</vt:lpstr>
      <vt:lpstr>We’ll cover… </vt:lpstr>
      <vt:lpstr>Benefits of Direct Certification</vt:lpstr>
      <vt:lpstr>DC-M Demonstration Projects</vt:lpstr>
      <vt:lpstr>RFA - Significant Dates</vt:lpstr>
      <vt:lpstr>RFA - Significant Dates</vt:lpstr>
      <vt:lpstr>RFA - Resources</vt:lpstr>
      <vt:lpstr>State Agencies’ Direct Certification Process</vt:lpstr>
      <vt:lpstr>Definitions in Demonstrations</vt:lpstr>
      <vt:lpstr>Definitions in Demonstration Projects</vt:lpstr>
      <vt:lpstr>Definitions in Demonstration Projects</vt:lpstr>
      <vt:lpstr>Definitions in Demonstration Projects</vt:lpstr>
      <vt:lpstr>Definitions in Demonstration Projects</vt:lpstr>
      <vt:lpstr>Definitions in Demonstration Projects</vt:lpstr>
      <vt:lpstr>Definitions in Demonstration Projects</vt:lpstr>
      <vt:lpstr>Definitions in Demonstration Projects</vt:lpstr>
      <vt:lpstr>MAGI Examples</vt:lpstr>
      <vt:lpstr>MAGI Examples</vt:lpstr>
      <vt:lpstr>Definitions in Demonstration Projects</vt:lpstr>
      <vt:lpstr>Definitions in Demonstration Projects</vt:lpstr>
      <vt:lpstr>Key Demonstration Policies</vt:lpstr>
      <vt:lpstr>Key Demonstration Policies (continued)</vt:lpstr>
      <vt:lpstr>State Agency Agreements</vt:lpstr>
      <vt:lpstr>  Requirements and Considerations for Selection</vt:lpstr>
      <vt:lpstr>Requirements and Considerations for Selection </vt:lpstr>
      <vt:lpstr>State and Federal Collaboration</vt:lpstr>
      <vt:lpstr>Current DC-M Demonstration Projects</vt:lpstr>
      <vt:lpstr>Participating States’ Insights and Best Practices</vt:lpstr>
      <vt:lpstr>Participating States’ Insights and Best Practices</vt:lpstr>
      <vt:lpstr>Participating States’ Insights and Best Practices</vt:lpstr>
      <vt:lpstr>Participating States’ Insights and Best Practices</vt:lpstr>
      <vt:lpstr>Contact Information  Rachel H. Bishop Child Nutrition Programs  USDA Food and Nutrition Service cnstatesystems@usda.gov (Contact via CN State Systems mailbox for DC-M questions) Rachel.Bishop@USDA.gov    Joseph Templin Child Nutrition Programs  USDA Food and Nutrition Service Joseph.Templin@USDA.gov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Viv Lees</dc:creator>
  <cp:lastModifiedBy>Bishop, Rachel - FNS</cp:lastModifiedBy>
  <cp:revision>2</cp:revision>
  <cp:lastPrinted>2021-07-23T17:15:40Z</cp:lastPrinted>
  <dcterms:created xsi:type="dcterms:W3CDTF">2015-08-17T21:02:53Z</dcterms:created>
  <dcterms:modified xsi:type="dcterms:W3CDTF">2023-11-28T15:35:12Z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0x01010062358B1CF5665D41BB2ECA215D342C0C</vt:lpwstr>
  </property>
</Properties>
</file>